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15"/>
  </p:notesMasterIdLst>
  <p:sldIdLst>
    <p:sldId id="369" r:id="rId2"/>
    <p:sldId id="421" r:id="rId3"/>
    <p:sldId id="422" r:id="rId4"/>
    <p:sldId id="423" r:id="rId5"/>
    <p:sldId id="424" r:id="rId6"/>
    <p:sldId id="425" r:id="rId7"/>
    <p:sldId id="426" r:id="rId8"/>
    <p:sldId id="427" r:id="rId9"/>
    <p:sldId id="428" r:id="rId10"/>
    <p:sldId id="550" r:id="rId11"/>
    <p:sldId id="491" r:id="rId12"/>
    <p:sldId id="436" r:id="rId13"/>
    <p:sldId id="492" r:id="rId14"/>
    <p:sldId id="493" r:id="rId15"/>
    <p:sldId id="497" r:id="rId16"/>
    <p:sldId id="494" r:id="rId17"/>
    <p:sldId id="499" r:id="rId18"/>
    <p:sldId id="495" r:id="rId19"/>
    <p:sldId id="496" r:id="rId20"/>
    <p:sldId id="437" r:id="rId21"/>
    <p:sldId id="548" r:id="rId22"/>
    <p:sldId id="438" r:id="rId23"/>
    <p:sldId id="439" r:id="rId24"/>
    <p:sldId id="498" r:id="rId25"/>
    <p:sldId id="501" r:id="rId26"/>
    <p:sldId id="500" r:id="rId27"/>
    <p:sldId id="502" r:id="rId28"/>
    <p:sldId id="443" r:id="rId29"/>
    <p:sldId id="509" r:id="rId30"/>
    <p:sldId id="508" r:id="rId31"/>
    <p:sldId id="510" r:id="rId32"/>
    <p:sldId id="511" r:id="rId33"/>
    <p:sldId id="513" r:id="rId34"/>
    <p:sldId id="514" r:id="rId35"/>
    <p:sldId id="512" r:id="rId36"/>
    <p:sldId id="515" r:id="rId37"/>
    <p:sldId id="517" r:id="rId38"/>
    <p:sldId id="450" r:id="rId39"/>
    <p:sldId id="451" r:id="rId40"/>
    <p:sldId id="452" r:id="rId41"/>
    <p:sldId id="453" r:id="rId42"/>
    <p:sldId id="541" r:id="rId43"/>
    <p:sldId id="454" r:id="rId44"/>
    <p:sldId id="455" r:id="rId45"/>
    <p:sldId id="456" r:id="rId46"/>
    <p:sldId id="458" r:id="rId47"/>
    <p:sldId id="542" r:id="rId48"/>
    <p:sldId id="518" r:id="rId49"/>
    <p:sldId id="459" r:id="rId50"/>
    <p:sldId id="519" r:id="rId51"/>
    <p:sldId id="460"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461" r:id="rId65"/>
    <p:sldId id="462" r:id="rId66"/>
    <p:sldId id="532" r:id="rId67"/>
    <p:sldId id="534" r:id="rId68"/>
    <p:sldId id="535" r:id="rId69"/>
    <p:sldId id="536" r:id="rId70"/>
    <p:sldId id="537" r:id="rId71"/>
    <p:sldId id="539" r:id="rId72"/>
    <p:sldId id="551" r:id="rId73"/>
    <p:sldId id="552" r:id="rId74"/>
    <p:sldId id="553" r:id="rId75"/>
    <p:sldId id="554" r:id="rId76"/>
    <p:sldId id="555" r:id="rId77"/>
    <p:sldId id="556" r:id="rId78"/>
    <p:sldId id="557" r:id="rId79"/>
    <p:sldId id="558" r:id="rId80"/>
    <p:sldId id="559" r:id="rId81"/>
    <p:sldId id="560" r:id="rId82"/>
    <p:sldId id="561" r:id="rId83"/>
    <p:sldId id="562" r:id="rId84"/>
    <p:sldId id="563" r:id="rId85"/>
    <p:sldId id="564" r:id="rId86"/>
    <p:sldId id="565" r:id="rId87"/>
    <p:sldId id="566" r:id="rId88"/>
    <p:sldId id="567" r:id="rId89"/>
    <p:sldId id="568" r:id="rId90"/>
    <p:sldId id="569" r:id="rId91"/>
    <p:sldId id="570" r:id="rId92"/>
    <p:sldId id="571" r:id="rId93"/>
    <p:sldId id="572" r:id="rId94"/>
    <p:sldId id="573" r:id="rId95"/>
    <p:sldId id="574" r:id="rId96"/>
    <p:sldId id="575" r:id="rId97"/>
    <p:sldId id="576" r:id="rId98"/>
    <p:sldId id="577" r:id="rId99"/>
    <p:sldId id="578" r:id="rId100"/>
    <p:sldId id="579" r:id="rId101"/>
    <p:sldId id="580" r:id="rId102"/>
    <p:sldId id="581" r:id="rId103"/>
    <p:sldId id="533" r:id="rId104"/>
    <p:sldId id="543" r:id="rId105"/>
    <p:sldId id="544" r:id="rId106"/>
    <p:sldId id="545" r:id="rId107"/>
    <p:sldId id="546" r:id="rId108"/>
    <p:sldId id="547" r:id="rId109"/>
    <p:sldId id="489" r:id="rId110"/>
    <p:sldId id="485" r:id="rId111"/>
    <p:sldId id="540" r:id="rId112"/>
    <p:sldId id="370" r:id="rId113"/>
    <p:sldId id="549" r:id="rId1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7" autoAdjust="0"/>
    <p:restoredTop sz="80076" autoAdjust="0"/>
  </p:normalViewPr>
  <p:slideViewPr>
    <p:cSldViewPr>
      <p:cViewPr>
        <p:scale>
          <a:sx n="83" d="100"/>
          <a:sy n="83" d="100"/>
        </p:scale>
        <p:origin x="-4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Works. A later module will speak about making records for manifestations and items. Although they will be needed for some records,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15</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A.1; A.3; A.4; A.52.</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EBF6E7-6FDD-49DF-BA99-FD8BAE57B5AE}"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5.8</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p>
          <a:p>
            <a:endParaRPr lang="en-US" smtClean="0"/>
          </a:p>
          <a:p>
            <a:r>
              <a:rPr lang="en-US" smtClean="0"/>
              <a:t>Note: when getting information about</a:t>
            </a:r>
            <a:r>
              <a:rPr lang="en-US" baseline="0" smtClean="0"/>
              <a:t> titles for works it is often only necessary to record $a.</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6 if you’re not already there.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1DCCB-B256-4129-ACA1-2F22B2B01B05}"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6.2. </a:t>
            </a:r>
            <a:r>
              <a:rPr lang="en-US" smtClean="0"/>
              <a:t>This is the familiar “commonly known form” principle.</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5EB102-E004-4F15-82C2-39CA74646FCC}"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6.2.2.4.</a:t>
            </a:r>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302BEF-B02E-4B37-BF74-F297A28EC916}"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24</a:t>
            </a:fld>
            <a:endParaRPr lang="en-US"/>
          </a:p>
        </p:txBody>
      </p:sp>
    </p:spTree>
    <p:extLst>
      <p:ext uri="{BB962C8B-B14F-4D97-AF65-F5344CB8AC3E}">
        <p14:creationId xmlns:p14="http://schemas.microsoft.com/office/powerpoint/2010/main" val="76525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25</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they are somewhat equivalent, AACR2 uniform titles are not the same as RDA access points for works and expressions. Since AACR2 was formulated before the theoretical work of FRBR, its authors were not thinking of the distinction between work, expression, manifestation and item, and so the AACR2 uniform title potentially contains aspects of all these elements. Although it serves the function of gathering or collocation well, the AACR2 uniform title is therefore much less precise than what is looked for in an entity-relationship database such as that envisioned by FRBR and RDA.</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AFE6E7-6B2B-4D3C-BB00-76B78A49F9EE}"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pre-1500 work--we’re</a:t>
            </a:r>
            <a:r>
              <a:rPr lang="en-US" baseline="0" smtClean="0"/>
              <a:t> supposed to go to reference works.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 This reference work refers in the main body of the article as Iliad.</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27</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REMEMBER none of these is the complete authorized access point. We</a:t>
            </a:r>
            <a:r>
              <a:rPr lang="en-US" b="1" baseline="0" smtClean="0"/>
              <a:t> shall see that the AAP begins with the AAP for the creator, which is a link to the description of that person/family/cb. We’re JUST recording the title attribute here.</a:t>
            </a:r>
            <a:endParaRPr lang="en-US" b="1"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110, 111, 130 field.</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preferred</a:t>
            </a:r>
            <a:r>
              <a:rPr lang="en-US" b="1" baseline="0" smtClean="0"/>
              <a:t> 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two authority worksheets. Record the preferred title for the Homer and the Octavio Paz work in subfield $t of the 100 field.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Note with RDA it is clear exactly which FRBR entity is represented by the access point. This should help our users in may cases get to what they need more quickly. We’ll talk</a:t>
            </a:r>
            <a:r>
              <a:rPr lang="en-US" baseline="0" smtClean="0"/>
              <a:t> about expressions in the next module.</a:t>
            </a:r>
            <a:endParaRPr lang="en-US" smtClean="0"/>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126FBB-795E-471D-B020-C15D977D7783}"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variant </a:t>
            </a:r>
            <a:r>
              <a:rPr lang="en-US" b="1" baseline="0" smtClean="0"/>
              <a:t>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two authority worksheets. Record the any variant titles for the Homer and the Octavio Paz work in subfield $t of the 400 field.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Or use controlled vocabulary.</a:t>
            </a:r>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5E39B7-CD4A-4FD6-BD8D-080003587A6D}" type="slidenum">
              <a:rPr lang="en-US" smtClean="0"/>
              <a:pPr/>
              <a:t>39</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about BC dates.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119163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94BDD6-475F-4F2E-A9AF-8C12D33EFC8B}" type="slidenum">
              <a:rPr lang="en-US" smtClean="0"/>
              <a:pPr/>
              <a:t>44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61369A-61CF-4C18-8A40-C362EEF2EA9D}" type="slidenum">
              <a:rPr lang="en-US" smtClean="0"/>
              <a:pPr/>
              <a:t>45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46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47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 of origin might not be recorded for a work such as a novel that isn’t strongly associated with a particular place of origin, but here’s an example of a work that is strongly associated with a place of origin. This work was created in Milan and it’s still there.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48</a:t>
            </a:fld>
            <a:endParaRPr lang="en-US"/>
          </a:p>
        </p:txBody>
      </p:sp>
    </p:spTree>
    <p:extLst>
      <p:ext uri="{BB962C8B-B14F-4D97-AF65-F5344CB8AC3E}">
        <p14:creationId xmlns:p14="http://schemas.microsoft.com/office/powerpoint/2010/main" val="375782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423209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had to fish around a long time in our catalog to find the exact expressions I wanted because the AACR2 uniform titles were so imprecise. And we do use uniform titles in our catalog. As a user my searching would have been much quicker had we used precise RDA access points throughout.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4F30D1-3F0F-48C3-A3F8-A2E61A1CCDED}" type="slidenum">
              <a:rPr lang="en-US" smtClean="0"/>
              <a:pPr/>
              <a:t>8</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Just drawing your attention to these elements, no time to go through, EXCEPT two: a brief whirl</a:t>
            </a:r>
            <a:r>
              <a:rPr lang="en-US" baseline="0" smtClean="0"/>
              <a:t> through preferred titles for musical works because we’ll be learing about cataloging scores and recordings; and </a:t>
            </a:r>
            <a:r>
              <a:rPr lang="en-US" smtClean="0"/>
              <a:t>one important change: Bible access points.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23346-33A7-47C0-9FB1-4DE948FCB1B9}" type="slidenum">
              <a:rPr lang="en-US" smtClean="0"/>
              <a:pPr/>
              <a:t>51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just going to quickly go through these so you’ll have some exposure to descriptions</a:t>
            </a:r>
            <a:r>
              <a:rPr lang="en-US" baseline="0" smtClean="0"/>
              <a:t> of musical works and understand what is going on, not so that you can start creating descriptions.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1398295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56</a:t>
            </a:fld>
            <a:endParaRPr lang="en-US"/>
          </a:p>
        </p:txBody>
      </p:sp>
    </p:spTree>
    <p:extLst>
      <p:ext uri="{BB962C8B-B14F-4D97-AF65-F5344CB8AC3E}">
        <p14:creationId xmlns:p14="http://schemas.microsoft.com/office/powerpoint/2010/main" val="1847200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THIS</a:t>
            </a:r>
            <a:r>
              <a:rPr lang="en-US" b="1" baseline="0" smtClean="0"/>
              <a:t> IS A MAJOR CHANGE</a:t>
            </a:r>
            <a:endParaRPr lang="en-US" b="1" smtClean="0"/>
          </a:p>
          <a:p>
            <a:endParaRPr lang="en-US" smtClean="0"/>
          </a:p>
          <a:p>
            <a:r>
              <a:rPr lang="en-US" smtClean="0"/>
              <a:t>Bible access points are formed the same as AACR2 uniform titles, EXCEPT (see slide)</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A815F5-F107-46C1-B6D4-8DA4EF5C160F}" type="slidenum">
              <a:rPr lang="en-US" smtClean="0"/>
              <a:pPr/>
              <a:t>64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AB6DC0-6239-488F-9C16-226C619F77B1}" type="slidenum">
              <a:rPr lang="en-US" smtClean="0"/>
              <a:pPr/>
              <a:t>65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THIS IS A SLIGHT CHANGE FROM AACR2: </a:t>
            </a:r>
            <a:r>
              <a:rPr lang="en-US" smtClean="0"/>
              <a:t>No rule of three; so the person, family, or corporate body with principal responsibility is usually the first named author, no matter how many there are. </a:t>
            </a:r>
            <a:r>
              <a:rPr lang="en-US" b="1" smtClean="0"/>
              <a:t>This means there will be more works entered under an author’s name than there were in AACR2.</a:t>
            </a:r>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67</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Read</a:t>
            </a:r>
            <a:r>
              <a:rPr lang="en-US" b="1" baseline="0" smtClean="0"/>
              <a:t> together 19.2.1.1.1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68</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69</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Contrast compilation with collaborative work</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70</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71</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reminder of how this might work in an ER database. Each entity clearly has a separate description (the blue boxes).</a:t>
            </a:r>
          </a:p>
          <a:p>
            <a:endParaRPr lang="en-US" smtClean="0"/>
          </a:p>
          <a:p>
            <a:r>
              <a:rPr lang="en-US" smtClean="0"/>
              <a:t>In this diagram we see various relationships between entities. Octavio Paz has a creator relationship with Piedra de sol. The work has a “realized through” relationship with the two expressions; and notice the expression entities also have a relationship to each other. Finally, the English expression has a “translated by” relationship with another person entity, Muriel Rukeyser.</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B7A91-4312-4ED6-A0F7-DDBF66E63DF7}" type="slidenum">
              <a:rPr lang="en-US" smtClean="0"/>
              <a:pPr/>
              <a:t>9</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72</a:t>
            </a:fld>
            <a:endParaRPr lang="en-US"/>
          </a:p>
        </p:txBody>
      </p:sp>
    </p:spTree>
    <p:extLst>
      <p:ext uri="{BB962C8B-B14F-4D97-AF65-F5344CB8AC3E}">
        <p14:creationId xmlns:p14="http://schemas.microsoft.com/office/powerpoint/2010/main" val="1646864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r>
              <a:rPr lang="en-US" baseline="0" dirty="0" smtClean="0"/>
              <a:t>Later slides cover the various elements that can be added to differentiate works, with examples, so it’s not necessary to dwell on this slide. However, explanations are provided below. This slide illustrates only one kind of element that can be added: form of work. </a:t>
            </a:r>
            <a:endParaRPr lang="en-US" dirty="0" smtClean="0"/>
          </a:p>
          <a:p>
            <a:endParaRPr lang="en-US" dirty="0" smtClean="0"/>
          </a:p>
          <a:p>
            <a:endParaRPr lang="en-US" dirty="0" smtClean="0"/>
          </a:p>
          <a:p>
            <a:r>
              <a:rPr lang="en-US" dirty="0" smtClean="0"/>
              <a:t>The first pair of examples represents a situation where the access point for the novel </a:t>
            </a:r>
            <a:r>
              <a:rPr lang="en-US" i="1" dirty="0" smtClean="0"/>
              <a:t>Gentlemen prefer blondes</a:t>
            </a:r>
            <a:r>
              <a:rPr lang="en-US" i="1" baseline="0" dirty="0" smtClean="0"/>
              <a:t> </a:t>
            </a:r>
            <a:r>
              <a:rPr lang="en-US" baseline="0" dirty="0" smtClean="0"/>
              <a:t>is already established.  When the access point for the play with the same title by the same creator is needed, the newly established access point will be qualified.  The already existing access point for the novel can be left unqualified.</a:t>
            </a:r>
          </a:p>
          <a:p>
            <a:endParaRPr lang="en-US" baseline="0" dirty="0" smtClean="0"/>
          </a:p>
          <a:p>
            <a:r>
              <a:rPr lang="en-US" baseline="0" dirty="0" smtClean="0"/>
              <a:t>In the second pair of examples, both access points are being established at the same time, so both are qualified.</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pPr/>
              <a:t>73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r>
              <a:rPr lang="en-US" dirty="0" smtClean="0"/>
              <a:t>This</a:t>
            </a:r>
            <a:r>
              <a:rPr lang="en-US" baseline="0" dirty="0" smtClean="0"/>
              <a:t> slide shows a significant change from AACR2 for monograph catalogers.  In RDA, works named by title alone will need to be qualified to distinguish them from other works named by title alone.  The choice of qualifier is cataloger judgment.  In these examples, the editor name has been used, but other choices are possible, such as date of work, place of origin, or other characteristics such as publisher name.  An authority record for these is not necessarily required, unless the bibliographic record is being authenticated as a BIBCO record (042 </a:t>
            </a:r>
            <a:r>
              <a:rPr lang="en-US" baseline="0" dirty="0" err="1" smtClean="0"/>
              <a:t>pcc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examples illustrate that sometimes</a:t>
            </a:r>
            <a:r>
              <a:rPr lang="en-US" baseline="0" dirty="0" smtClean="0"/>
              <a:t> a single addition is not sufficient to distinguish works with the same title.  The two works are collections of essays and the cataloger has decided to use form of work combined with another characteristic of the work, the name of the editor.  Editor alone would have created a unique authorized access point, but the cataloger judged that it might not necessarily be the most comprehensible authorized access point.</a:t>
            </a:r>
          </a:p>
          <a:p>
            <a:endParaRPr lang="en-US" baseline="0" dirty="0" smtClean="0"/>
          </a:p>
          <a:p>
            <a:r>
              <a:rPr lang="en-US" baseline="0" dirty="0" smtClean="0"/>
              <a:t>Note also that these examples fall under the second category of when a qualifier is added to the access point for the work: when the authorized access point would be same as one for a person, family, corporate body, or place (</a:t>
            </a:r>
            <a:r>
              <a:rPr lang="en-US" baseline="0" smtClean="0"/>
              <a:t>next slide).</a:t>
            </a:r>
            <a:endParaRPr lang="en-US" dirty="0" smtClean="0"/>
          </a:p>
          <a:p>
            <a:endParaRPr lang="en-US" dirty="0" smtClean="0"/>
          </a:p>
          <a:p>
            <a:r>
              <a:rPr lang="en-US" dirty="0" smtClean="0"/>
              <a:t>The second reason to make an addition to an access point for a work is when the access point needs</a:t>
            </a:r>
            <a:r>
              <a:rPr lang="en-US" baseline="0" dirty="0" smtClean="0"/>
              <a:t> to be distinguished </a:t>
            </a:r>
            <a:r>
              <a:rPr lang="en-US" dirty="0" smtClean="0"/>
              <a:t>from one that represents a person, family, corporate body, or place.  This is a significant</a:t>
            </a:r>
            <a:r>
              <a:rPr lang="en-US" baseline="0" dirty="0" smtClean="0"/>
              <a:t> change from AACR2 cataloger, particularly for monographs.  It means that many works named by title only when the title is the same as that of an access point for a person, family, corporate body, or place will need to be to have an authorized access point for the title with a qualifier added to bibliographic records.  In such cases, an NAR is not necessarily required, unless the bibliographic record is being authenticated as a BIBCO record (042 </a:t>
            </a:r>
            <a:r>
              <a:rPr lang="en-US" baseline="0" dirty="0" err="1" smtClean="0"/>
              <a:t>pcc</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reason to make an addition to an access point for a work is when the access point needs</a:t>
            </a:r>
            <a:r>
              <a:rPr lang="en-US" baseline="0" dirty="0" smtClean="0"/>
              <a:t> to be distinguished </a:t>
            </a:r>
            <a:r>
              <a:rPr lang="en-US" dirty="0" smtClean="0"/>
              <a:t>from one that represents a person, family, corporate body, or place.  This is a significant</a:t>
            </a:r>
            <a:r>
              <a:rPr lang="en-US" baseline="0" dirty="0" smtClean="0"/>
              <a:t> change from AACR2 cataloger, particularly for monographs.  It means that many works named by title only when the title is the same as that of an access point for a person, family, corporate body, or place will need to be to have an authorized access point for the title with a qualifier added to bibliographic records.  In such cases, an NAR is not necessarily required, unless the bibliographic record is being authenticated as a BIBCO record (042 </a:t>
            </a:r>
            <a:r>
              <a:rPr lang="en-US" baseline="0" dirty="0" err="1" smtClean="0"/>
              <a:t>pcc</a:t>
            </a:r>
            <a:r>
              <a:rPr lang="en-US" baseline="0" dirty="0" smtClean="0"/>
              <a:t>).</a:t>
            </a:r>
          </a:p>
          <a:p>
            <a:endParaRPr lang="en-US" baseline="0" dirty="0" smtClean="0"/>
          </a:p>
          <a:p>
            <a:r>
              <a:rPr lang="en-US" baseline="0" dirty="0" smtClean="0"/>
              <a:t>In the first example, the title of this work consisting of photographs is identical to the authorized access point for a musical group.   In the second example, the title of an audio recording of folk songs is identical to the authorized access point for a place.  In both examples, form of work has been added to distinguish the works, but other choices could have been made instead (date of work, place of origin, or other distinguishing characteristic such as publisher.</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78</a:t>
            </a:fld>
            <a:endParaRPr lang="en-US"/>
          </a:p>
        </p:txBody>
      </p:sp>
    </p:spTree>
    <p:extLst>
      <p:ext uri="{BB962C8B-B14F-4D97-AF65-F5344CB8AC3E}">
        <p14:creationId xmlns:p14="http://schemas.microsoft.com/office/powerpoint/2010/main" val="1527472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you’ve been recording these attributes as elements as you’ve been building up the record it is a simple matter to choose one or more of them to finish the authorized access point.</a:t>
            </a:r>
          </a:p>
          <a:p>
            <a:endParaRPr lang="en-US" baseline="0" smtClean="0"/>
          </a:p>
          <a:p>
            <a:r>
              <a:rPr lang="en-US" baseline="0" smtClean="0"/>
              <a:t>All of the examples are for works that have the same title as another work, and in these particular cases, they are not linked to a creator (as part of the access point). That is why they need qualifying.</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79</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previous slide showed examples of authorized access points based solely on the preferred title that needed qualifying because they conflicted with another title. This slide shows</a:t>
            </a:r>
            <a:r>
              <a:rPr lang="en-US" baseline="0" smtClean="0"/>
              <a:t> some examples of authorized access points created by combining the authorized access point for the creator with the title; these still conflict with another work, so need qualifying. </a:t>
            </a:r>
          </a:p>
          <a:p>
            <a:endParaRPr lang="en-US" baseline="0" smtClean="0"/>
          </a:p>
          <a:p>
            <a:r>
              <a:rPr lang="en-US" baseline="0" smtClean="0"/>
              <a:t>Flowers for Algernon was a short story before the author revised it to become a novel. Since the novel was established first, its authorized access point is not qualified. Later on an authorized access point was needed for the short story, a separate work. It is qualified by the form (short story)</a:t>
            </a:r>
          </a:p>
          <a:p>
            <a:endParaRPr lang="en-US" baseline="0" smtClean="0"/>
          </a:p>
          <a:p>
            <a:r>
              <a:rPr lang="en-US" baseline="0" smtClean="0"/>
              <a:t>In the second example the author wrote the novel Ender’s game and subsequently rewrote the text for a graphic novel.This normally wouldn’t happen with a graphic novel because the adaptor is usually different from the original author and the adaptor would be considered the creator of the graphic novel, but in this case the adaptor and the original author are the same.</a:t>
            </a:r>
          </a:p>
          <a:p>
            <a:endParaRPr lang="en-US" baseline="0" smtClean="0"/>
          </a:p>
          <a:p>
            <a:r>
              <a:rPr lang="en-US" baseline="0" smtClean="0"/>
              <a:t>In each case since both the creator and preferred title are identical something needs to be added to differentiate. Following PCC practice, the authorized access point that was created first was not changed; the newly-needed authorized access point is qualified to differentiate it from the existing one.</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80</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81</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10</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Selected short fiction / Charles Dickens ; edited with an introduction and notes by Deborah A. Thomas (</a:t>
            </a:r>
            <a:r>
              <a:rPr lang="en-US" sz="1000" dirty="0" err="1"/>
              <a:t>Harmondsworth</a:t>
            </a:r>
            <a:r>
              <a:rPr lang="en-US" sz="1000" dirty="0"/>
              <a:t> : Penguin, 1976). Contains: The story of the goblins who stole a Sexton -- The Baron of </a:t>
            </a:r>
            <a:r>
              <a:rPr lang="en-US" sz="1000" dirty="0" err="1"/>
              <a:t>Grogzwig</a:t>
            </a:r>
            <a:r>
              <a:rPr lang="en-US" sz="1000" dirty="0"/>
              <a:t> -- A Confession found in a prison in the time of Charles the Second -- To be read at dusk -- No. 1 Branch line. The Signalman -- The election of Beadle -- Seven dials -- Meditations in Monmouth-Street -- A visit to </a:t>
            </a:r>
            <a:r>
              <a:rPr lang="en-US" sz="1000" dirty="0" err="1"/>
              <a:t>Newgate</a:t>
            </a:r>
            <a:r>
              <a:rPr lang="en-US" sz="1000" dirty="0"/>
              <a:t> -- A Christmas tree -- A flight -- Our school -- Lying awake -- His general line of business -- Refreshments for </a:t>
            </a:r>
            <a:r>
              <a:rPr lang="en-US" sz="1000" dirty="0" err="1"/>
              <a:t>travellers</a:t>
            </a:r>
            <a:r>
              <a:rPr lang="en-US" sz="1000" dirty="0"/>
              <a:t> -- Travelling abroad -- City of London churches -- Shy </a:t>
            </a:r>
            <a:r>
              <a:rPr lang="en-US" sz="1000" dirty="0" err="1"/>
              <a:t>neighbourhoods</a:t>
            </a:r>
            <a:r>
              <a:rPr lang="en-US" sz="1000" dirty="0"/>
              <a:t> -- </a:t>
            </a:r>
            <a:r>
              <a:rPr lang="en-US" sz="1000" dirty="0" err="1"/>
              <a:t>Dullborough</a:t>
            </a:r>
            <a:r>
              <a:rPr lang="en-US" sz="1000" dirty="0"/>
              <a:t> Town -- Nurse's stories -- Arcadian London -- The Calais night-mail -- His leaving it till called for -- His brown-paper parcel -- His wonderful end -- How Mrs. </a:t>
            </a:r>
            <a:r>
              <a:rPr lang="en-US" sz="1000" dirty="0" err="1"/>
              <a:t>Lirriper</a:t>
            </a:r>
            <a:r>
              <a:rPr lang="en-US" sz="1000" dirty="0"/>
              <a:t> carried on the business -- How the </a:t>
            </a:r>
            <a:r>
              <a:rPr lang="en-US" sz="1000" dirty="0" err="1"/>
              <a:t>parlours</a:t>
            </a:r>
            <a:r>
              <a:rPr lang="en-US" sz="1000" dirty="0"/>
              <a:t> added a few words -- Mrs. </a:t>
            </a:r>
            <a:r>
              <a:rPr lang="en-US" sz="1000" dirty="0" err="1"/>
              <a:t>Lirripier</a:t>
            </a:r>
            <a:r>
              <a:rPr lang="en-US" sz="1000" dirty="0"/>
              <a:t> relates how she went on, and went over -- Mrs. </a:t>
            </a:r>
            <a:r>
              <a:rPr lang="en-US" sz="1000" dirty="0" err="1"/>
              <a:t>Lirriper</a:t>
            </a:r>
            <a:r>
              <a:rPr lang="en-US" sz="1000" dirty="0"/>
              <a:t> relates how </a:t>
            </a:r>
            <a:r>
              <a:rPr lang="en-US" sz="1000" dirty="0" err="1"/>
              <a:t>Jemmy</a:t>
            </a:r>
            <a:r>
              <a:rPr lang="en-US" sz="1000" dirty="0"/>
              <a:t> topped up -- To be taken immediately -- To be taken for life -- Main line. The boy at </a:t>
            </a:r>
            <a:r>
              <a:rPr lang="en-US" sz="1000" dirty="0" err="1"/>
              <a:t>Mugby</a:t>
            </a:r>
            <a:r>
              <a:rPr lang="en-US" sz="1000" dirty="0"/>
              <a:t>.</a:t>
            </a:r>
          </a:p>
          <a:p>
            <a:endParaRPr lang="en-US" sz="1000" dirty="0"/>
          </a:p>
          <a:p>
            <a:r>
              <a:rPr lang="en-US" sz="1000" dirty="0"/>
              <a:t>The supernatural short stories of Charles Dickens / edited with an introduction by Michael Hayes (London : John Calder ; Dallas : </a:t>
            </a:r>
            <a:r>
              <a:rPr lang="en-US" sz="1000" dirty="0" err="1"/>
              <a:t>Riverrun</a:t>
            </a:r>
            <a:r>
              <a:rPr lang="en-US" sz="1000" dirty="0"/>
              <a:t> Press, 2010). Contains: A madman's manuscript. -- The bagman's story. -- The story of the goblins who stole a sexton. -- The story of the bagman's uncle. -- The Baron of </a:t>
            </a:r>
            <a:r>
              <a:rPr lang="en-US" sz="1000" dirty="0" err="1"/>
              <a:t>Grogzwig</a:t>
            </a:r>
            <a:r>
              <a:rPr lang="en-US" sz="1000" dirty="0"/>
              <a:t>. -- A confession found in a prison in the time of Charles the Second. -- To be read at dusk. -- The ghost in the bride's chamber. -- To be taken with a grain of salt. -- No. 1 branch line: the signalman.</a:t>
            </a:r>
          </a:p>
          <a:p>
            <a:endParaRPr lang="en-US" sz="1000" dirty="0"/>
          </a:p>
          <a:p>
            <a:r>
              <a:rPr lang="en-US" sz="1000" dirty="0"/>
              <a:t>Christmas stories / Charles Dickens (New York: The University Society, 1908). Contains: The poor relation’s story -- The child’s story -- The schoolboy’s story  -- Nobody’s story -- The seven poor </a:t>
            </a:r>
            <a:r>
              <a:rPr lang="en-US" sz="1000" dirty="0" err="1"/>
              <a:t>travellers</a:t>
            </a:r>
            <a:r>
              <a:rPr lang="en-US" sz="1000" dirty="0"/>
              <a:t> -- The Holly-Tree Inn -- The wreck </a:t>
            </a:r>
            <a:r>
              <a:rPr lang="en-US" sz="1000" dirty="0"/>
              <a:t>of </a:t>
            </a:r>
            <a:r>
              <a:rPr lang="en-US" sz="1000" dirty="0"/>
              <a:t>the Golden Mary -- The perils of certain English prisoners -- Going into society -- The haunted house -- The message from the sea -- Tom </a:t>
            </a:r>
            <a:r>
              <a:rPr lang="en-US" sz="1000" dirty="0" err="1"/>
              <a:t>Tidler’s</a:t>
            </a:r>
            <a:r>
              <a:rPr lang="en-US" sz="1000" dirty="0"/>
              <a:t> ground -- Somebody’s luggage  -- Mrs. </a:t>
            </a:r>
            <a:r>
              <a:rPr lang="en-US" sz="1000" dirty="0" err="1"/>
              <a:t>Lirriper’s</a:t>
            </a:r>
            <a:r>
              <a:rPr lang="en-US" sz="1000" dirty="0"/>
              <a:t> lodgings --  Mrs. </a:t>
            </a:r>
            <a:r>
              <a:rPr lang="en-US" sz="1000" dirty="0" err="1"/>
              <a:t>Lirriper’s</a:t>
            </a:r>
            <a:r>
              <a:rPr lang="en-US" sz="1000" dirty="0"/>
              <a:t> legacy -- Doctor Marigold’s prescriptions -- What Christmas is as we grow older.</a:t>
            </a:r>
          </a:p>
          <a:p>
            <a:endParaRPr lang="en-US" sz="1000" dirty="0"/>
          </a:p>
        </p:txBody>
      </p:sp>
      <p:sp>
        <p:nvSpPr>
          <p:cNvPr id="4" name="Slide Number Placeholder 3"/>
          <p:cNvSpPr>
            <a:spLocks noGrp="1"/>
          </p:cNvSpPr>
          <p:nvPr>
            <p:ph type="sldNum" sz="quarter" idx="10"/>
          </p:nvPr>
        </p:nvSpPr>
        <p:spPr/>
        <p:txBody>
          <a:bodyPr/>
          <a:lstStyle/>
          <a:p>
            <a:fld id="{874D919F-0EF6-48A4-991D-79ADD70BA4E0}" type="slidenum">
              <a:rPr lang="en-US" smtClean="0"/>
              <a:t>82</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83</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84</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85</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 title of the manifestation</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86</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 editor (compiler) or publisher (in the last case the publisher</a:t>
            </a:r>
            <a:r>
              <a:rPr lang="en-US" baseline="0" smtClean="0"/>
              <a:t> is the </a:t>
            </a:r>
            <a:r>
              <a:rPr lang="en-US" smtClean="0"/>
              <a:t>compiler and we don’t know who the editor is)</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87</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a:t>
            </a:r>
            <a:r>
              <a:rPr lang="en-US" baseline="0" smtClean="0"/>
              <a:t> date of the work. </a:t>
            </a:r>
            <a:r>
              <a:rPr lang="en-US" smtClean="0"/>
              <a:t>This</a:t>
            </a:r>
            <a:r>
              <a:rPr lang="en-US" baseline="0" smtClean="0"/>
              <a:t> is possible but doesn’t seem very helpful to the user.</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88</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89</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90</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91</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works.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12</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92</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great works</a:t>
            </a:r>
            <a:r>
              <a:rPr lang="en-US" baseline="0" smtClean="0"/>
              <a:t> of Thomas Paine, complete, political and theological (New York : D.M. Bennett, 1878)</a:t>
            </a:r>
          </a:p>
          <a:p>
            <a:endParaRPr lang="en-US" baseline="0" smtClean="0"/>
          </a:p>
          <a:p>
            <a:r>
              <a:rPr lang="en-US" baseline="0" smtClean="0"/>
              <a:t>The complete works of Thomas Paine (Chicago and New York : Belford, Clarke &amp; Co., 1885). Note, this collection was first published, however, in 1880. The 1885 manifestation is a republication of the same collection, compiled by Calvin Blanchard for Belford, Clarke &amp; Co.</a:t>
            </a:r>
          </a:p>
          <a:p>
            <a:endParaRPr lang="en-US" baseline="0" smtClean="0"/>
          </a:p>
          <a:p>
            <a:r>
              <a:rPr lang="en-US" baseline="0" smtClean="0"/>
              <a:t>The works of Thomas Paine, secretary for foreign affairs to the Congress of the United States in the late war (Philadelphia: Printed by James Carey, 1797)</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93</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here. Form will not work because all three have the same form. Date could be used but would it really help the user find the compilation he/she wants? Place of origin? What </a:t>
            </a:r>
            <a:r>
              <a:rPr lang="en-US" i="1" baseline="0" dirty="0" smtClean="0"/>
              <a:t>is</a:t>
            </a:r>
            <a:r>
              <a:rPr lang="en-US" i="0" baseline="0" dirty="0" smtClean="0"/>
              <a:t> the place of origin? Other characteristic? This could include compiler (either an editor or a publisher that compiled it) or the title of the manifestation, or something else.</a:t>
            </a:r>
            <a:endParaRPr lang="en-US" dirty="0" smtClean="0"/>
          </a:p>
          <a:p>
            <a:endParaRPr lang="en-US" dirty="0" smtClean="0"/>
          </a:p>
          <a:p>
            <a:r>
              <a:rPr lang="en-US" dirty="0" smtClean="0"/>
              <a:t>The great works</a:t>
            </a:r>
            <a:r>
              <a:rPr lang="en-US" baseline="0" dirty="0" smtClean="0"/>
              <a:t> of Thomas Paine, complete, political and theological (New York : D.M. Bennett, 1878)</a:t>
            </a:r>
          </a:p>
          <a:p>
            <a:endParaRPr lang="en-US" baseline="0" dirty="0" smtClean="0"/>
          </a:p>
          <a:p>
            <a:pPr defTabSz="931735">
              <a:defRPr/>
            </a:pPr>
            <a:r>
              <a:rPr lang="en-US" baseline="0" dirty="0" smtClean="0"/>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a:t>
            </a:r>
          </a:p>
          <a:p>
            <a:r>
              <a:rPr lang="en-US" baseline="0" dirty="0" smtClean="0"/>
              <a:t>Note, this collection was first published, however, in 1880. The 1885 manifestation is a republication of the same collection, compiled by Calvin Blanchard for Belford, Clarke &amp; Co.</a:t>
            </a:r>
          </a:p>
          <a:p>
            <a:endParaRPr lang="en-US" baseline="0" dirty="0" smtClean="0"/>
          </a:p>
          <a:p>
            <a:r>
              <a:rPr lang="en-US" baseline="0" dirty="0" smtClean="0"/>
              <a:t>The works of Thomas Paine, secretary for foreign affairs to the Congress of the United States in the late war (Philadelphia: Printed by James Carey, 1797)</a:t>
            </a:r>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94</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Note on this and the following slides. Each slides presents several </a:t>
            </a:r>
            <a:r>
              <a:rPr lang="en-US" i="1" baseline="0" smtClean="0"/>
              <a:t>options</a:t>
            </a:r>
            <a:r>
              <a:rPr lang="en-US" i="0" baseline="0" smtClean="0"/>
              <a:t>. Only </a:t>
            </a:r>
            <a:r>
              <a:rPr lang="en-US" i="1" baseline="0" smtClean="0"/>
              <a:t>one</a:t>
            </a:r>
            <a:r>
              <a:rPr lang="en-US" i="0" baseline="0" smtClean="0"/>
              <a:t> can be chosen for each as the authorized access points. Others could be recorded as variant access points if thought useful.</a:t>
            </a:r>
            <a:endParaRPr lang="en-US" baseline="0" smtClean="0"/>
          </a:p>
          <a:p>
            <a:endParaRPr lang="en-US" baseline="0" smtClean="0"/>
          </a:p>
          <a:p>
            <a:r>
              <a:rPr lang="en-US" baseline="0" smtClean="0"/>
              <a:t>NOTE! This </a:t>
            </a:r>
            <a:r>
              <a:rPr lang="en-US" i="1" baseline="0" smtClean="0"/>
              <a:t>manifestation</a:t>
            </a:r>
            <a:r>
              <a:rPr lang="en-US" i="0" baseline="0" smtClean="0"/>
              <a:t> was published in 1885, but the collection, the aggregate work, was first published in 1880, so the date of the work is 1880.</a:t>
            </a:r>
          </a:p>
          <a:p>
            <a:endParaRPr lang="en-US" i="0" baseline="0" smtClean="0"/>
          </a:p>
          <a:p>
            <a:r>
              <a:rPr lang="en-US" i="0" baseline="0" smtClean="0"/>
              <a:t>Could differentiate by name of compiler (either the person or the publisher of the compilation), by  date of work, by title of manifestation, by place of publication</a:t>
            </a:r>
            <a:endParaRPr lang="en-US" baseline="0" smtClean="0"/>
          </a:p>
          <a:p>
            <a:endParaRPr lang="en-US" baseline="0" smtClean="0"/>
          </a:p>
          <a:p>
            <a:r>
              <a:rPr lang="en-US" baseline="0" smtClean="0"/>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a:t>
            </a:r>
          </a:p>
        </p:txBody>
      </p:sp>
      <p:sp>
        <p:nvSpPr>
          <p:cNvPr id="4" name="Slide Number Placeholder 3"/>
          <p:cNvSpPr>
            <a:spLocks noGrp="1"/>
          </p:cNvSpPr>
          <p:nvPr>
            <p:ph type="sldNum" sz="quarter" idx="10"/>
          </p:nvPr>
        </p:nvSpPr>
        <p:spPr/>
        <p:txBody>
          <a:bodyPr/>
          <a:lstStyle/>
          <a:p>
            <a:fld id="{874D919F-0EF6-48A4-991D-79ADD70BA4E0}" type="slidenum">
              <a:rPr lang="en-US" smtClean="0"/>
              <a:t>95</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Could differentiate by name of compiler, by name of</a:t>
            </a:r>
            <a:r>
              <a:rPr lang="en-US" baseline="0" smtClean="0"/>
              <a:t> compiler (here, the publisher)</a:t>
            </a:r>
            <a:r>
              <a:rPr lang="en-US" smtClean="0"/>
              <a:t>, by</a:t>
            </a:r>
            <a:r>
              <a:rPr lang="en-US" baseline="0" smtClean="0"/>
              <a:t> date of work, by place of publication, by title of the manifestation.</a:t>
            </a:r>
            <a:endParaRPr lang="en-US" smtClean="0"/>
          </a:p>
          <a:p>
            <a:endParaRPr lang="en-US" smtClean="0"/>
          </a:p>
          <a:p>
            <a:r>
              <a:rPr lang="en-US" smtClean="0"/>
              <a:t>The great works</a:t>
            </a:r>
            <a:r>
              <a:rPr lang="en-US" baseline="0" smtClean="0"/>
              <a:t> of Thomas Paine, complete, political and theological (New York : D.M. Bennett, 1878)</a:t>
            </a:r>
          </a:p>
        </p:txBody>
      </p:sp>
      <p:sp>
        <p:nvSpPr>
          <p:cNvPr id="4" name="Slide Number Placeholder 3"/>
          <p:cNvSpPr>
            <a:spLocks noGrp="1"/>
          </p:cNvSpPr>
          <p:nvPr>
            <p:ph type="sldNum" sz="quarter" idx="10"/>
          </p:nvPr>
        </p:nvSpPr>
        <p:spPr/>
        <p:txBody>
          <a:bodyPr/>
          <a:lstStyle/>
          <a:p>
            <a:fld id="{874D919F-0EF6-48A4-991D-79ADD70BA4E0}" type="slidenum">
              <a:rPr lang="en-US" smtClean="0"/>
              <a:t>96</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Could differentiate this one by name of compiler, by place of publication, by date of the work, by title of manifestation</a:t>
            </a:r>
          </a:p>
          <a:p>
            <a:endParaRPr lang="en-US" baseline="0" dirty="0" smtClean="0"/>
          </a:p>
          <a:p>
            <a:r>
              <a:rPr lang="en-US" baseline="0" dirty="0" smtClean="0"/>
              <a:t>The works of Thomas Paine, secretary for foreign affairs to the Congress of the United States in the late war (Philadelphia: Printed by James Carey, 1797)</a:t>
            </a:r>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97</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98</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99</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100</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101</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5.3,</a:t>
            </a:r>
            <a:r>
              <a:rPr lang="en-US" baseline="0" smtClean="0"/>
              <a:t> looking for the core elements for works (click through as they find them)</a:t>
            </a:r>
          </a:p>
          <a:p>
            <a:endParaRPr lang="en-US" baseline="0" smtClean="0"/>
          </a:p>
          <a:p>
            <a:r>
              <a:rPr lang="en-US" baseline="0" smtClean="0"/>
              <a:t>Note again that core elements are required, but do not necessarily wind up in the authorized access point for the work.</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13</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Norton Shakespeare / Stephen Greenblatt, general editor ; Walter Cohen, Jean E. Howard, Katharine Eisaman Maus, [editors] ; with an essay on the Shakespearean stage by Andrew Gurr</a:t>
            </a:r>
            <a:r>
              <a:rPr lang="en-US" baseline="0" smtClean="0"/>
              <a:t> (New York: W.W. Norton, 1997)</a:t>
            </a:r>
          </a:p>
          <a:p>
            <a:endParaRPr lang="en-US" baseline="0" smtClean="0"/>
          </a:p>
          <a:p>
            <a:r>
              <a:rPr lang="en-US" b="1" baseline="0" smtClean="0"/>
              <a:t>NOTE CAREFULLY:</a:t>
            </a:r>
            <a:r>
              <a:rPr lang="en-US" b="0" baseline="0" smtClean="0"/>
              <a:t> The problem of using AACR2 forms in RDA for authorized access points with conventional collective titles applies to all conventional collective titles and “Selections”, not just “Works”. On the one hand, the AACR2 authority record may represent more than one compilation, and on the other, more than one AACR2 authority record may have been used to represent what is considered in RDA to be the same aggregate work (e.g. because the date of manifestation was added to the heading). In RDA each compilation (aggregate work or part) should be represented by its own record and authorized access point because each is a different work.</a:t>
            </a:r>
            <a:endParaRPr lang="en-US" b="1"/>
          </a:p>
        </p:txBody>
      </p:sp>
      <p:sp>
        <p:nvSpPr>
          <p:cNvPr id="4" name="Slide Number Placeholder 3"/>
          <p:cNvSpPr>
            <a:spLocks noGrp="1"/>
          </p:cNvSpPr>
          <p:nvPr>
            <p:ph type="sldNum" sz="quarter" idx="10"/>
          </p:nvPr>
        </p:nvSpPr>
        <p:spPr/>
        <p:txBody>
          <a:bodyPr/>
          <a:lstStyle/>
          <a:p>
            <a:fld id="{874D919F-0EF6-48A4-991D-79ADD70BA4E0}" type="slidenum">
              <a:rPr lang="en-US" smtClean="0"/>
              <a:t>102</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103</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108</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110</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111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14</a:t>
            </a:fld>
            <a:endParaRPr lang="en-US"/>
          </a:p>
        </p:txBody>
      </p:sp>
    </p:spTree>
    <p:extLst>
      <p:ext uri="{BB962C8B-B14F-4D97-AF65-F5344CB8AC3E}">
        <p14:creationId xmlns:p14="http://schemas.microsoft.com/office/powerpoint/2010/main" val="373654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8. Describing Works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77000" cy="2743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8</a:t>
            </a:r>
            <a:r>
              <a:rPr lang="en-US" sz="3600" b="1" smtClean="0"/>
              <a:t/>
            </a:r>
            <a:br>
              <a:rPr lang="en-US" sz="3600" b="1" smtClean="0"/>
            </a:br>
            <a:r>
              <a:rPr lang="en-US" sz="3600" b="1" smtClean="0"/>
              <a:t>Describing Works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a:t>
            </a:fld>
            <a:endParaRPr lang="en-US"/>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10</a:t>
            </a:fld>
            <a:endParaRPr lang="en-US"/>
          </a:p>
        </p:txBody>
      </p:sp>
    </p:spTree>
    <p:extLst>
      <p:ext uri="{BB962C8B-B14F-4D97-AF65-F5344CB8AC3E}">
        <p14:creationId xmlns:p14="http://schemas.microsoft.com/office/powerpoint/2010/main" val="12233338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a:bodyPr>
          <a:lstStyle/>
          <a:p>
            <a:endParaRPr lang="en-US" sz="2400" smtClean="0"/>
          </a:p>
          <a:p>
            <a:r>
              <a:rPr lang="en-US" sz="2400" smtClean="0"/>
              <a:t>Additional problem: Because NACO conventions were different previous to RDA, one AACR2 heading may be found that represents different aggregate works. These should be split for use in RDA.</a:t>
            </a:r>
          </a:p>
          <a:p>
            <a:pPr marL="857250" lvl="2" indent="0">
              <a:buNone/>
            </a:pPr>
            <a:endParaRPr lang="en-US" sz="2000" smtClean="0"/>
          </a:p>
          <a:p>
            <a:pPr marL="857250" lvl="2" indent="0">
              <a:buNone/>
            </a:pPr>
            <a:r>
              <a:rPr lang="en-US" sz="2000" smtClean="0">
                <a:solidFill>
                  <a:srgbClr val="0070C0"/>
                </a:solidFill>
              </a:rPr>
              <a:t>Shakespeare</a:t>
            </a:r>
            <a:r>
              <a:rPr lang="en-US" sz="2000">
                <a:solidFill>
                  <a:srgbClr val="0070C0"/>
                </a:solidFill>
              </a:rPr>
              <a:t>, William, 1564-1616. Works. </a:t>
            </a:r>
            <a:r>
              <a:rPr lang="en-US" sz="2000" smtClean="0">
                <a:solidFill>
                  <a:srgbClr val="0070C0"/>
                </a:solidFill>
              </a:rPr>
              <a:t>1997</a:t>
            </a:r>
          </a:p>
          <a:p>
            <a:pPr marL="857250" lvl="2" indent="0">
              <a:buNone/>
            </a:pPr>
            <a:endParaRPr lang="en-US" sz="2000" smtClean="0"/>
          </a:p>
          <a:p>
            <a:pPr marL="400050"/>
            <a:r>
              <a:rPr lang="en-US" sz="2400" smtClean="0"/>
              <a:t>In addition to </a:t>
            </a:r>
            <a:r>
              <a:rPr lang="en-US" sz="2400" i="1" smtClean="0"/>
              <a:t>The Riverside Shakespeare,</a:t>
            </a:r>
            <a:r>
              <a:rPr lang="en-US" sz="2400" smtClean="0"/>
              <a:t> this heading was used for at least three other compilations, all published in 1997. These need to be differentiated because they are separate aggregate works.</a:t>
            </a:r>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100</a:t>
            </a:fld>
            <a:endParaRPr lang="en-US"/>
          </a:p>
        </p:txBody>
      </p:sp>
    </p:spTree>
    <p:extLst>
      <p:ext uri="{BB962C8B-B14F-4D97-AF65-F5344CB8AC3E}">
        <p14:creationId xmlns:p14="http://schemas.microsoft.com/office/powerpoint/2010/main" val="2924777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400800" cy="501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Module 6. Works and Expressions</a:t>
            </a:r>
            <a:endParaRPr lang="en-US"/>
          </a:p>
        </p:txBody>
      </p:sp>
      <p:sp>
        <p:nvSpPr>
          <p:cNvPr id="6" name="Slide Number Placeholder 5"/>
          <p:cNvSpPr>
            <a:spLocks noGrp="1"/>
          </p:cNvSpPr>
          <p:nvPr>
            <p:ph type="sldNum" sz="quarter" idx="12"/>
          </p:nvPr>
        </p:nvSpPr>
        <p:spPr/>
        <p:txBody>
          <a:bodyPr/>
          <a:lstStyle/>
          <a:p>
            <a:fld id="{D03FA423-3B1C-43E7-9227-BF0381DA4176}" type="slidenum">
              <a:rPr lang="en-US" smtClean="0"/>
              <a:t>101</a:t>
            </a:fld>
            <a:endParaRPr lang="en-US"/>
          </a:p>
        </p:txBody>
      </p:sp>
    </p:spTree>
    <p:extLst>
      <p:ext uri="{BB962C8B-B14F-4D97-AF65-F5344CB8AC3E}">
        <p14:creationId xmlns:p14="http://schemas.microsoft.com/office/powerpoint/2010/main" val="26051900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5" name="Content Placeholder 2"/>
          <p:cNvSpPr>
            <a:spLocks noGrp="1"/>
          </p:cNvSpPr>
          <p:nvPr>
            <p:ph idx="1"/>
          </p:nvPr>
        </p:nvSpPr>
        <p:spPr>
          <a:xfrm>
            <a:off x="152400" y="1524001"/>
            <a:ext cx="5029200" cy="4495799"/>
          </a:xfrm>
        </p:spPr>
        <p:txBody>
          <a:bodyPr>
            <a:normAutofit lnSpcReduction="10000"/>
          </a:bodyPr>
          <a:lstStyle/>
          <a:p>
            <a:pPr marL="0" indent="0">
              <a:buNone/>
            </a:pPr>
            <a:r>
              <a:rPr lang="en-US" sz="2000" smtClean="0"/>
              <a:t>Possible RDA authorized access points for one of these:</a:t>
            </a:r>
          </a:p>
          <a:p>
            <a:pPr marL="514350" lvl="1" indent="0">
              <a:buNone/>
            </a:pPr>
            <a:r>
              <a:rPr lang="en-US" sz="1800" smtClean="0">
                <a:solidFill>
                  <a:srgbClr val="0070C0"/>
                </a:solidFill>
              </a:rPr>
              <a:t>Shakespeare</a:t>
            </a:r>
            <a:r>
              <a:rPr lang="en-US" sz="1800">
                <a:solidFill>
                  <a:srgbClr val="0070C0"/>
                </a:solidFill>
              </a:rPr>
              <a:t>, William, 1564-1616. Works (The </a:t>
            </a:r>
            <a:r>
              <a:rPr lang="en-US" sz="1800" smtClean="0">
                <a:solidFill>
                  <a:srgbClr val="0070C0"/>
                </a:solidFill>
              </a:rPr>
              <a:t>Norton Shakespeare</a:t>
            </a:r>
            <a:r>
              <a:rPr lang="en-US" sz="1800">
                <a:solidFill>
                  <a:srgbClr val="0070C0"/>
                </a:solidFill>
              </a:rPr>
              <a:t>)</a:t>
            </a:r>
          </a:p>
          <a:p>
            <a:pPr marL="914400" lvl="2" indent="0">
              <a:buNone/>
            </a:pPr>
            <a:r>
              <a:rPr lang="en-US" sz="1400"/>
              <a:t>[differentiate by title by which the aggregate work is known]</a:t>
            </a:r>
          </a:p>
          <a:p>
            <a:pPr marL="514350" lvl="1" indent="0">
              <a:buNone/>
            </a:pPr>
            <a:r>
              <a:rPr lang="en-US" sz="1800">
                <a:solidFill>
                  <a:srgbClr val="0070C0"/>
                </a:solidFill>
              </a:rPr>
              <a:t>Shakespeare, William, 1564-1616. Works </a:t>
            </a:r>
            <a:r>
              <a:rPr lang="en-US" sz="1800" smtClean="0">
                <a:solidFill>
                  <a:srgbClr val="0070C0"/>
                </a:solidFill>
              </a:rPr>
              <a:t>(Greenblatt)</a:t>
            </a:r>
            <a:endParaRPr lang="en-US" sz="1800">
              <a:solidFill>
                <a:srgbClr val="0070C0"/>
              </a:solidFill>
            </a:endParaRPr>
          </a:p>
          <a:p>
            <a:pPr marL="914400" lvl="2" indent="0">
              <a:buNone/>
            </a:pPr>
            <a:r>
              <a:rPr lang="en-US" sz="1400"/>
              <a:t>[differentiate by the chief editor/compiler, </a:t>
            </a:r>
            <a:r>
              <a:rPr lang="en-US" sz="1400" smtClean="0"/>
              <a:t>Stephen Greenblatt]</a:t>
            </a:r>
            <a:endParaRPr lang="en-US" sz="1400"/>
          </a:p>
          <a:p>
            <a:pPr marL="514350" lvl="1" indent="0">
              <a:buNone/>
            </a:pPr>
            <a:r>
              <a:rPr lang="en-US" sz="1800">
                <a:solidFill>
                  <a:srgbClr val="0070C0"/>
                </a:solidFill>
              </a:rPr>
              <a:t>Shakespeare, William, 1564-1616. Works. 1997</a:t>
            </a:r>
          </a:p>
          <a:p>
            <a:pPr marL="914400" lvl="2" indent="0">
              <a:buNone/>
            </a:pPr>
            <a:r>
              <a:rPr lang="en-US" sz="1400"/>
              <a:t>[differentiate by date the aggregate work was first published—unless this access point has already been used by one of the </a:t>
            </a:r>
            <a:r>
              <a:rPr lang="en-US" sz="1400" smtClean="0"/>
              <a:t>others. This is probably the least useful since it does not differentiate from others published the same year]</a:t>
            </a:r>
            <a:endParaRPr lang="en-US" sz="1400"/>
          </a:p>
          <a:p>
            <a:pPr marL="0" indent="0">
              <a:buNone/>
            </a:pPr>
            <a:endParaRPr lang="en-US" sz="1800"/>
          </a:p>
          <a:p>
            <a:pPr marL="0" indent="0">
              <a:buNone/>
            </a:pPr>
            <a:endParaRPr lang="en-US" sz="2400" smtClean="0"/>
          </a:p>
        </p:txBody>
      </p:sp>
      <p:pic>
        <p:nvPicPr>
          <p:cNvPr id="2050" name="Picture 2" descr="http://ecx.images-amazon.com/images/I/51rX-65ErCL._SY38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541436"/>
            <a:ext cx="2781300" cy="447836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102</a:t>
            </a:fld>
            <a:endParaRPr lang="en-US"/>
          </a:p>
        </p:txBody>
      </p:sp>
    </p:spTree>
    <p:extLst>
      <p:ext uri="{BB962C8B-B14F-4D97-AF65-F5344CB8AC3E}">
        <p14:creationId xmlns:p14="http://schemas.microsoft.com/office/powerpoint/2010/main" val="19183149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Constructing the Authorized Access Point for a Work </a:t>
            </a:r>
            <a:r>
              <a:rPr lang="en-US" smtClean="0"/>
              <a:t>(MARC)</a:t>
            </a:r>
          </a:p>
        </p:txBody>
      </p:sp>
      <p:sp>
        <p:nvSpPr>
          <p:cNvPr id="20483" name="Content Placeholder 2"/>
          <p:cNvSpPr>
            <a:spLocks noGrp="1"/>
          </p:cNvSpPr>
          <p:nvPr>
            <p:ph idx="1"/>
          </p:nvPr>
        </p:nvSpPr>
        <p:spPr>
          <a:xfrm>
            <a:off x="457200" y="1524000"/>
            <a:ext cx="8229600" cy="4525963"/>
          </a:xfrm>
        </p:spPr>
        <p:txBody>
          <a:bodyPr/>
          <a:lstStyle/>
          <a:p>
            <a:pPr marL="800100" lvl="2" indent="0">
              <a:buNone/>
            </a:pPr>
            <a:r>
              <a:rPr lang="en-US" sz="2000" dirty="0" smtClean="0"/>
              <a:t>100 1 $a Carter, Jimmy, $d 1924- $t Living faith</a:t>
            </a:r>
          </a:p>
          <a:p>
            <a:pPr marL="800100" lvl="2" indent="0">
              <a:buNone/>
            </a:pPr>
            <a:r>
              <a:rPr lang="en-US" sz="2000" dirty="0" smtClean="0"/>
              <a:t>100 1 $a Smith, Joseph, $c Jr., $d </a:t>
            </a:r>
            <a:r>
              <a:rPr lang="en-US" sz="2000" dirty="0"/>
              <a:t>1805-1844. $t </a:t>
            </a:r>
            <a:r>
              <a:rPr lang="en-US" sz="2000" dirty="0" smtClean="0"/>
              <a:t>King </a:t>
            </a:r>
            <a:r>
              <a:rPr lang="en-US" sz="2000" dirty="0"/>
              <a:t>Follett discourse</a:t>
            </a:r>
            <a:endParaRPr lang="en-US" sz="2000" dirty="0" smtClean="0"/>
          </a:p>
          <a:p>
            <a:pPr marL="800100" lvl="2" indent="0">
              <a:buNone/>
            </a:pPr>
            <a:r>
              <a:rPr lang="en-US" sz="2000" dirty="0" smtClean="0"/>
              <a:t>100 </a:t>
            </a:r>
            <a:r>
              <a:rPr lang="en-US" sz="2000" dirty="0"/>
              <a:t>1 $a Mozart, Wolfgang Amadeus, </a:t>
            </a:r>
            <a:r>
              <a:rPr lang="en-US" sz="2000" dirty="0" smtClean="0"/>
              <a:t>$d </a:t>
            </a:r>
            <a:r>
              <a:rPr lang="en-US" sz="2000" dirty="0"/>
              <a:t>1756-1791. $t Works. </a:t>
            </a:r>
            <a:r>
              <a:rPr lang="en-US" sz="2000" dirty="0" smtClean="0"/>
              <a:t>$k Selections</a:t>
            </a:r>
          </a:p>
          <a:p>
            <a:pPr marL="800100" lvl="2" indent="0">
              <a:buNone/>
            </a:pPr>
            <a:r>
              <a:rPr lang="es-ES" sz="2000" dirty="0" smtClean="0"/>
              <a:t>110 2 $a Banco </a:t>
            </a:r>
            <a:r>
              <a:rPr lang="es-ES" sz="2000" dirty="0"/>
              <a:t>de Bilbao. </a:t>
            </a:r>
            <a:r>
              <a:rPr lang="es-ES" sz="2000" dirty="0" smtClean="0"/>
              <a:t>$t </a:t>
            </a:r>
            <a:r>
              <a:rPr lang="es-ES" sz="2000" dirty="0"/>
              <a:t>Informe y </a:t>
            </a:r>
            <a:r>
              <a:rPr lang="es-ES" sz="2000" dirty="0" smtClean="0"/>
              <a:t>memoria</a:t>
            </a:r>
          </a:p>
          <a:p>
            <a:pPr marL="800100" lvl="2" indent="0">
              <a:buNone/>
            </a:pPr>
            <a:r>
              <a:rPr lang="en-US" sz="2000" dirty="0" smtClean="0"/>
              <a:t>130   0 $a Beowulf</a:t>
            </a:r>
          </a:p>
          <a:p>
            <a:pPr marL="800100" lvl="2" indent="0">
              <a:buNone/>
            </a:pPr>
            <a:r>
              <a:rPr lang="en-US" sz="2000" dirty="0" smtClean="0"/>
              <a:t>130   0 $a Primary colors</a:t>
            </a:r>
          </a:p>
          <a:p>
            <a:pPr marL="800100" lvl="2" indent="0">
              <a:buNone/>
            </a:pPr>
            <a:r>
              <a:rPr lang="en-US" sz="2000" dirty="0" smtClean="0"/>
              <a:t>130   0 $a Planet of the apes (Motion picture : 1968)</a:t>
            </a:r>
          </a:p>
          <a:p>
            <a:pPr marL="800100" lvl="2" indent="0">
              <a:buNone/>
            </a:pPr>
            <a:r>
              <a:rPr lang="en-US" sz="2000" dirty="0" smtClean="0"/>
              <a:t>130   0 $a </a:t>
            </a:r>
            <a:r>
              <a:rPr lang="en-US" sz="2000" dirty="0" err="1" smtClean="0"/>
              <a:t>Encyclopaedia</a:t>
            </a:r>
            <a:r>
              <a:rPr lang="en-US" sz="2000" dirty="0" smtClean="0"/>
              <a:t> Britannica</a:t>
            </a:r>
          </a:p>
          <a:p>
            <a:pPr marL="800100" lvl="2" indent="0">
              <a:buNone/>
            </a:pPr>
            <a:r>
              <a:rPr lang="en-US" sz="2000" dirty="0" smtClean="0"/>
              <a:t>130   0 $a Bible. $p Genesis</a:t>
            </a:r>
          </a:p>
          <a:p>
            <a:pPr marL="800100" lvl="2" indent="0">
              <a:buNone/>
            </a:pPr>
            <a:r>
              <a:rPr lang="en-US" sz="2000" dirty="0" smtClean="0"/>
              <a:t>130   0 $a Bible. $p New Testament</a:t>
            </a:r>
          </a:p>
          <a:p>
            <a:pPr marL="800100" lvl="2" indent="0">
              <a:buNone/>
            </a:pPr>
            <a:r>
              <a:rPr lang="en-US" sz="2000" dirty="0"/>
              <a:t>130   0 </a:t>
            </a:r>
            <a:r>
              <a:rPr lang="en-US" sz="2000" dirty="0" smtClean="0"/>
              <a:t>$a </a:t>
            </a:r>
            <a:r>
              <a:rPr lang="en-US" sz="2000" dirty="0" err="1"/>
              <a:t>NuTCRACKER</a:t>
            </a:r>
            <a:r>
              <a:rPr lang="en-US" sz="2000" dirty="0"/>
              <a:t> (Computer file)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103</a:t>
            </a:fld>
            <a:endParaRPr lang="en-US"/>
          </a:p>
        </p:txBody>
      </p:sp>
    </p:spTree>
    <p:extLst>
      <p:ext uri="{BB962C8B-B14F-4D97-AF65-F5344CB8AC3E}">
        <p14:creationId xmlns:p14="http://schemas.microsoft.com/office/powerpoint/2010/main" val="25072013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We promised we’d come back to this :-)</a:t>
            </a:r>
          </a:p>
          <a:p>
            <a:r>
              <a:rPr lang="en-US" smtClean="0"/>
              <a:t>Basically constructed like any other work: </a:t>
            </a:r>
          </a:p>
          <a:p>
            <a:pPr lvl="1"/>
            <a:r>
              <a:rPr lang="en-US" smtClean="0"/>
              <a:t>combine the authorized access point for the composer with the preferred title of the work</a:t>
            </a:r>
            <a:endParaRPr lang="en-US"/>
          </a:p>
          <a:p>
            <a:r>
              <a:rPr lang="en-US" i="1" smtClean="0"/>
              <a:t>Except </a:t>
            </a:r>
            <a:r>
              <a:rPr lang="en-US" smtClean="0"/>
              <a:t>(of course), musical works with preferred titles that are not distinctive (the titles we created by removing parts)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104</a:t>
            </a:fld>
            <a:endParaRPr lang="en-US"/>
          </a:p>
        </p:txBody>
      </p:sp>
    </p:spTree>
    <p:extLst>
      <p:ext uri="{BB962C8B-B14F-4D97-AF65-F5344CB8AC3E}">
        <p14:creationId xmlns:p14="http://schemas.microsoft.com/office/powerpoint/2010/main" val="30456008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Musical works with preferred titles that are not distinctive (the title is only a type of composition) (6.28.1.9)</a:t>
            </a:r>
          </a:p>
          <a:p>
            <a:r>
              <a:rPr lang="en-US" smtClean="0"/>
              <a:t>Add to the authorized access point as available:</a:t>
            </a:r>
          </a:p>
          <a:p>
            <a:pPr lvl="1"/>
            <a:r>
              <a:rPr lang="en-US" smtClean="0"/>
              <a:t>Medium of performance ($m, preceded by comma)</a:t>
            </a:r>
          </a:p>
          <a:p>
            <a:pPr lvl="1"/>
            <a:r>
              <a:rPr lang="en-US" smtClean="0"/>
              <a:t>Numeric designation ($n, preceded by a comma)</a:t>
            </a:r>
          </a:p>
          <a:p>
            <a:pPr lvl="1"/>
            <a:r>
              <a:rPr lang="en-US" smtClean="0"/>
              <a:t>Key ($r, preceded by a comma)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105</a:t>
            </a:fld>
            <a:endParaRPr lang="en-US"/>
          </a:p>
        </p:txBody>
      </p:sp>
    </p:spTree>
    <p:extLst>
      <p:ext uri="{BB962C8B-B14F-4D97-AF65-F5344CB8AC3E}">
        <p14:creationId xmlns:p14="http://schemas.microsoft.com/office/powerpoint/2010/main" val="10611382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 (MARC)</a:t>
            </a:r>
            <a:endParaRPr lang="en-US"/>
          </a:p>
        </p:txBody>
      </p:sp>
      <p:sp>
        <p:nvSpPr>
          <p:cNvPr id="3" name="Content Placeholder 2"/>
          <p:cNvSpPr>
            <a:spLocks noGrp="1"/>
          </p:cNvSpPr>
          <p:nvPr>
            <p:ph idx="1"/>
          </p:nvPr>
        </p:nvSpPr>
        <p:spPr/>
        <p:txBody>
          <a:bodyPr/>
          <a:lstStyle/>
          <a:p>
            <a:pPr marL="0" indent="0">
              <a:buNone/>
            </a:pPr>
            <a:r>
              <a:rPr lang="en-US" sz="2400"/>
              <a:t>100 1	$a Handel, George Frideric, </a:t>
            </a:r>
            <a:r>
              <a:rPr lang="en-US" sz="2400" smtClean="0"/>
              <a:t>$d </a:t>
            </a:r>
            <a:r>
              <a:rPr lang="en-US" sz="2400"/>
              <a:t>1685-1759. </a:t>
            </a:r>
            <a:r>
              <a:rPr lang="en-US" sz="2400" smtClean="0"/>
              <a:t>$t </a:t>
            </a:r>
            <a:r>
              <a:rPr lang="en-US" sz="2400"/>
              <a:t>Water music</a:t>
            </a:r>
          </a:p>
          <a:p>
            <a:pPr marL="0" indent="0">
              <a:buNone/>
            </a:pPr>
            <a:endParaRPr lang="en-US" sz="2400"/>
          </a:p>
          <a:p>
            <a:pPr marL="0" indent="0">
              <a:buNone/>
            </a:pPr>
            <a:r>
              <a:rPr lang="en-US" sz="2400" smtClean="0"/>
              <a:t>100 </a:t>
            </a:r>
            <a:r>
              <a:rPr lang="en-US" sz="2400"/>
              <a:t>1	$a Bach, P. D. Q., </a:t>
            </a:r>
            <a:r>
              <a:rPr lang="en-US" sz="2400" smtClean="0"/>
              <a:t>$d </a:t>
            </a:r>
            <a:r>
              <a:rPr lang="en-US" sz="2400"/>
              <a:t>1742-1807. </a:t>
            </a:r>
            <a:r>
              <a:rPr lang="en-US" sz="2400" smtClean="0"/>
              <a:t>$t </a:t>
            </a:r>
            <a:r>
              <a:rPr lang="en-US" sz="2400"/>
              <a:t>Madrigals from The triumphs of Thusnelda. </a:t>
            </a:r>
            <a:r>
              <a:rPr lang="en-US" sz="2400" smtClean="0"/>
              <a:t>$p </a:t>
            </a:r>
            <a:r>
              <a:rPr lang="en-US" sz="2400"/>
              <a:t>My bonnie lass she smelleth</a:t>
            </a:r>
          </a:p>
          <a:p>
            <a:pPr marL="0" indent="0">
              <a:buNone/>
            </a:pPr>
            <a:endParaRPr lang="en-US" sz="2400" smtClean="0"/>
          </a:p>
          <a:p>
            <a:pPr marL="0" indent="0">
              <a:buNone/>
            </a:pPr>
            <a:r>
              <a:rPr lang="en-US" sz="2400" smtClean="0"/>
              <a:t>100 </a:t>
            </a:r>
            <a:r>
              <a:rPr lang="en-US" sz="2400"/>
              <a:t>1	</a:t>
            </a:r>
            <a:r>
              <a:rPr lang="en-US" sz="2400" smtClean="0"/>
              <a:t>$a </a:t>
            </a:r>
            <a:r>
              <a:rPr lang="en-US" sz="2400"/>
              <a:t>Mozart, Wolfgang Amadeus, </a:t>
            </a:r>
            <a:r>
              <a:rPr lang="en-US" sz="2400" smtClean="0"/>
              <a:t>$d </a:t>
            </a:r>
            <a:r>
              <a:rPr lang="en-US" sz="2400"/>
              <a:t>1756-1791. </a:t>
            </a:r>
            <a:r>
              <a:rPr lang="en-US" sz="2400" smtClean="0"/>
              <a:t>$t </a:t>
            </a:r>
            <a:r>
              <a:rPr lang="en-US" sz="2400"/>
              <a:t>Concertos, </a:t>
            </a:r>
            <a:r>
              <a:rPr lang="en-US" sz="2400" smtClean="0"/>
              <a:t>$m </a:t>
            </a:r>
            <a:r>
              <a:rPr lang="en-US" sz="2400"/>
              <a:t>piano, orchestra, </a:t>
            </a:r>
            <a:r>
              <a:rPr lang="en-US" sz="2400" smtClean="0"/>
              <a:t>$n </a:t>
            </a:r>
            <a:r>
              <a:rPr lang="en-US" sz="2400"/>
              <a:t>K. 537, </a:t>
            </a:r>
            <a:r>
              <a:rPr lang="en-US" sz="2400" smtClean="0"/>
              <a:t>$r </a:t>
            </a:r>
            <a:r>
              <a:rPr lang="en-US" sz="2400"/>
              <a:t>D </a:t>
            </a:r>
            <a:r>
              <a:rPr lang="en-US" sz="2400" smtClean="0"/>
              <a:t>major</a:t>
            </a:r>
            <a:endParaRPr lang="en-US" smtClean="0"/>
          </a:p>
          <a:p>
            <a:pPr marL="0" indent="0">
              <a:buNone/>
            </a:pPr>
            <a:endParaRPr lang="en-US" sz="2400"/>
          </a:p>
          <a:p>
            <a:pPr marL="0" indent="0">
              <a:buNone/>
            </a:pPr>
            <a:r>
              <a:rPr lang="en-US" sz="2400"/>
              <a:t>100 1	$a Michelet, Michel, </a:t>
            </a:r>
            <a:r>
              <a:rPr lang="en-US" sz="2400" smtClean="0"/>
              <a:t>$d </a:t>
            </a:r>
            <a:r>
              <a:rPr lang="en-US" sz="2400"/>
              <a:t>1894-1995. </a:t>
            </a:r>
            <a:r>
              <a:rPr lang="en-US" sz="2400" smtClean="0"/>
              <a:t>$t </a:t>
            </a:r>
            <a:r>
              <a:rPr lang="en-US" sz="2400"/>
              <a:t>Sonatas, </a:t>
            </a:r>
            <a:r>
              <a:rPr lang="en-US" sz="2400" smtClean="0"/>
              <a:t>$m </a:t>
            </a:r>
            <a:r>
              <a:rPr lang="en-US" sz="2400"/>
              <a:t>balalaika, piano</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106</a:t>
            </a:fld>
            <a:endParaRPr lang="en-US"/>
          </a:p>
        </p:txBody>
      </p:sp>
    </p:spTree>
    <p:extLst>
      <p:ext uri="{BB962C8B-B14F-4D97-AF65-F5344CB8AC3E}">
        <p14:creationId xmlns:p14="http://schemas.microsoft.com/office/powerpoint/2010/main" val="424956922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Work (RDA 6.27.4)</a:t>
            </a:r>
            <a:endParaRPr lang="en-US"/>
          </a:p>
        </p:txBody>
      </p:sp>
      <p:sp>
        <p:nvSpPr>
          <p:cNvPr id="3" name="Content Placeholder 2"/>
          <p:cNvSpPr>
            <a:spLocks noGrp="1"/>
          </p:cNvSpPr>
          <p:nvPr>
            <p:ph idx="1"/>
          </p:nvPr>
        </p:nvSpPr>
        <p:spPr>
          <a:xfrm>
            <a:off x="457200" y="1524000"/>
            <a:ext cx="8229600" cy="4648200"/>
          </a:xfrm>
        </p:spPr>
        <p:txBody>
          <a:bodyPr/>
          <a:lstStyle/>
          <a:p>
            <a:pPr marL="0" indent="0">
              <a:buNone/>
            </a:pPr>
            <a:r>
              <a:rPr lang="en-US" dirty="0" smtClean="0"/>
              <a:t>Variant access points are </a:t>
            </a:r>
            <a:r>
              <a:rPr lang="en-US" i="1" dirty="0" smtClean="0"/>
              <a:t>not</a:t>
            </a:r>
            <a:r>
              <a:rPr lang="en-US" dirty="0" smtClean="0"/>
              <a:t> core. Include them if in your judgment they would help the user find or identify the work.</a:t>
            </a:r>
          </a:p>
          <a:p>
            <a:pPr lvl="1"/>
            <a:r>
              <a:rPr lang="en-US" sz="2400" dirty="0" smtClean="0"/>
              <a:t>Begin with a variant title (6.2.3)</a:t>
            </a:r>
          </a:p>
          <a:p>
            <a:pPr lvl="1"/>
            <a:r>
              <a:rPr lang="en-US" sz="2400" dirty="0" smtClean="0"/>
              <a:t>Construct the variant access point by combining </a:t>
            </a:r>
            <a:r>
              <a:rPr lang="en-US" sz="2400" smtClean="0"/>
              <a:t>the authorized </a:t>
            </a:r>
            <a:r>
              <a:rPr lang="en-US" sz="2400" dirty="0" smtClean="0"/>
              <a:t>access point for the creator with the variant title </a:t>
            </a:r>
            <a:r>
              <a:rPr lang="en-US" sz="2400" i="1" dirty="0" smtClean="0"/>
              <a:t>or</a:t>
            </a:r>
            <a:r>
              <a:rPr lang="en-US" sz="2400" dirty="0" smtClean="0"/>
              <a:t> by giving the variant title alone</a:t>
            </a:r>
          </a:p>
          <a:p>
            <a:pPr lvl="1"/>
            <a:r>
              <a:rPr lang="en-US" sz="2400" dirty="0" smtClean="0"/>
              <a:t>Make further additions to the access point </a:t>
            </a:r>
            <a:r>
              <a:rPr lang="en-US" sz="2400" i="1" dirty="0" smtClean="0"/>
              <a:t>if you consider them to be important for identification</a:t>
            </a:r>
            <a:r>
              <a:rPr lang="en-US" sz="2400" dirty="0" smtClean="0"/>
              <a:t> in the same way such additions would have been added to a preferred title. These additions are </a:t>
            </a:r>
            <a:r>
              <a:rPr lang="en-US" sz="2400" i="1" dirty="0" smtClean="0"/>
              <a:t>not</a:t>
            </a:r>
            <a:r>
              <a:rPr lang="en-US" sz="2400" dirty="0" smtClean="0"/>
              <a:t> required.</a:t>
            </a:r>
            <a:endParaRPr lang="en-US" dirty="0" smtClean="0"/>
          </a:p>
          <a:p>
            <a:endParaRPr lang="en-US" sz="36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107</a:t>
            </a:fld>
            <a:endParaRPr lang="en-US"/>
          </a:p>
        </p:txBody>
      </p:sp>
    </p:spTree>
    <p:extLst>
      <p:ext uri="{BB962C8B-B14F-4D97-AF65-F5344CB8AC3E}">
        <p14:creationId xmlns:p14="http://schemas.microsoft.com/office/powerpoint/2010/main" val="15374061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Works (RDA 25)</a:t>
            </a:r>
            <a:endParaRPr lang="en-US"/>
          </a:p>
        </p:txBody>
      </p:sp>
      <p:sp>
        <p:nvSpPr>
          <p:cNvPr id="3" name="Content Placeholder 2"/>
          <p:cNvSpPr>
            <a:spLocks noGrp="1"/>
          </p:cNvSpPr>
          <p:nvPr>
            <p:ph idx="1"/>
          </p:nvPr>
        </p:nvSpPr>
        <p:spPr/>
        <p:txBody>
          <a:bodyPr/>
          <a:lstStyle/>
          <a:p>
            <a:pPr marL="0" indent="0">
              <a:buNone/>
            </a:pPr>
            <a:r>
              <a:rPr lang="en-US" dirty="0" smtClean="0"/>
              <a:t>Related works are recorded in 5XX fields, and may include a relationship indicator in subfield $</a:t>
            </a:r>
            <a:r>
              <a:rPr lang="en-US" dirty="0" err="1" smtClean="0"/>
              <a:t>i</a:t>
            </a:r>
            <a:r>
              <a:rPr lang="en-US" dirty="0" smtClean="0"/>
              <a:t> (from RDA </a:t>
            </a:r>
            <a:r>
              <a:rPr lang="en-US" smtClean="0"/>
              <a:t>Appendix J), </a:t>
            </a:r>
            <a:r>
              <a:rPr lang="en-US" dirty="0" smtClean="0"/>
              <a:t>with $w r.</a:t>
            </a:r>
          </a:p>
          <a:p>
            <a:pPr marL="800100" lvl="2" indent="0">
              <a:buNone/>
            </a:pPr>
            <a:endParaRPr lang="en-US" dirty="0" smtClean="0"/>
          </a:p>
          <a:p>
            <a:pPr marL="800100" lvl="2" indent="0">
              <a:buNone/>
            </a:pPr>
            <a:r>
              <a:rPr lang="en-US" dirty="0" smtClean="0"/>
              <a:t>100 1 	$a Bach</a:t>
            </a:r>
            <a:r>
              <a:rPr lang="en-US" dirty="0"/>
              <a:t>, P. D. Q., </a:t>
            </a:r>
            <a:r>
              <a:rPr lang="en-US" dirty="0" smtClean="0"/>
              <a:t>$d </a:t>
            </a:r>
            <a:r>
              <a:rPr lang="en-US" dirty="0"/>
              <a:t>1742-1807. </a:t>
            </a:r>
            <a:r>
              <a:rPr lang="en-US" dirty="0" smtClean="0"/>
              <a:t>$t Madrigals </a:t>
            </a:r>
            <a:r>
              <a:rPr lang="en-US" dirty="0"/>
              <a:t>from The triumphs of </a:t>
            </a:r>
            <a:r>
              <a:rPr lang="en-US" dirty="0" err="1"/>
              <a:t>Thusnelda</a:t>
            </a:r>
            <a:r>
              <a:rPr lang="en-US" dirty="0"/>
              <a:t>. </a:t>
            </a:r>
            <a:r>
              <a:rPr lang="en-US" dirty="0" smtClean="0"/>
              <a:t>$p </a:t>
            </a:r>
            <a:r>
              <a:rPr lang="en-US" dirty="0"/>
              <a:t>My bonnie lass she </a:t>
            </a:r>
            <a:r>
              <a:rPr lang="en-US" dirty="0" err="1"/>
              <a:t>smelleth</a:t>
            </a:r>
            <a:endParaRPr lang="en-US" dirty="0"/>
          </a:p>
          <a:p>
            <a:pPr marL="800100" lvl="2" indent="0">
              <a:buNone/>
            </a:pPr>
            <a:r>
              <a:rPr lang="en-US" dirty="0" smtClean="0"/>
              <a:t>500 1 	$w r $</a:t>
            </a:r>
            <a:r>
              <a:rPr lang="en-US" dirty="0" err="1" smtClean="0"/>
              <a:t>i</a:t>
            </a:r>
            <a:r>
              <a:rPr lang="en-US" dirty="0" smtClean="0"/>
              <a:t> </a:t>
            </a:r>
            <a:r>
              <a:rPr lang="en-US" dirty="0"/>
              <a:t>Parody of (work): $</a:t>
            </a:r>
            <a:r>
              <a:rPr lang="en-US" dirty="0" smtClean="0"/>
              <a:t>a </a:t>
            </a:r>
            <a:r>
              <a:rPr lang="en-US" dirty="0"/>
              <a:t>Morley, Thomas, </a:t>
            </a:r>
            <a:r>
              <a:rPr lang="en-US" dirty="0" smtClean="0"/>
              <a:t>$d </a:t>
            </a:r>
            <a:r>
              <a:rPr lang="en-US" dirty="0"/>
              <a:t>1557-1603? </a:t>
            </a:r>
            <a:r>
              <a:rPr lang="en-US" dirty="0" smtClean="0"/>
              <a:t>$t </a:t>
            </a:r>
            <a:r>
              <a:rPr lang="en-US" dirty="0" err="1"/>
              <a:t>Balletts</a:t>
            </a:r>
            <a:r>
              <a:rPr lang="en-US" dirty="0"/>
              <a:t>. </a:t>
            </a:r>
            <a:r>
              <a:rPr lang="en-US" dirty="0" smtClean="0"/>
              <a:t>$p </a:t>
            </a:r>
            <a:r>
              <a:rPr lang="en-US" dirty="0"/>
              <a:t>My bonny </a:t>
            </a:r>
            <a:r>
              <a:rPr lang="en-US" dirty="0" err="1"/>
              <a:t>lasse</a:t>
            </a:r>
            <a:r>
              <a:rPr lang="en-US" dirty="0"/>
              <a:t> </a:t>
            </a:r>
            <a:r>
              <a:rPr lang="en-US" dirty="0" err="1"/>
              <a:t>shee</a:t>
            </a:r>
            <a:r>
              <a:rPr lang="en-US" dirty="0"/>
              <a:t> </a:t>
            </a:r>
            <a:r>
              <a:rPr lang="en-US" dirty="0" err="1"/>
              <a:t>smyleth</a:t>
            </a:r>
            <a:r>
              <a:rPr lang="en-US" dirty="0"/>
              <a:t> </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108</a:t>
            </a:fld>
            <a:endParaRPr lang="en-US"/>
          </a:p>
        </p:txBody>
      </p:sp>
    </p:spTree>
    <p:extLst>
      <p:ext uri="{BB962C8B-B14F-4D97-AF65-F5344CB8AC3E}">
        <p14:creationId xmlns:p14="http://schemas.microsoft.com/office/powerpoint/2010/main" val="27229682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Exercises</a:t>
            </a:r>
          </a:p>
        </p:txBody>
      </p:sp>
      <p:sp>
        <p:nvSpPr>
          <p:cNvPr id="72707" name="Content Placeholder 2"/>
          <p:cNvSpPr>
            <a:spLocks noGrp="1"/>
          </p:cNvSpPr>
          <p:nvPr>
            <p:ph idx="1"/>
          </p:nvPr>
        </p:nvSpPr>
        <p:spPr/>
        <p:txBody>
          <a:bodyPr/>
          <a:lstStyle/>
          <a:p>
            <a:r>
              <a:rPr lang="en-US" smtClean="0"/>
              <a:t>Create on worksheets descriptions of the works </a:t>
            </a:r>
            <a:r>
              <a:rPr lang="en-US" i="1" smtClean="0"/>
              <a:t>Iliad</a:t>
            </a:r>
            <a:r>
              <a:rPr lang="en-US" smtClean="0"/>
              <a:t> and </a:t>
            </a:r>
            <a:r>
              <a:rPr lang="en-US" i="1" smtClean="0"/>
              <a:t>Piedra de sol</a:t>
            </a:r>
            <a:endParaRPr lang="en-US" smtClean="0"/>
          </a:p>
          <a:p>
            <a:r>
              <a:rPr lang="en-US" smtClean="0"/>
              <a:t>Create authority records for works</a:t>
            </a:r>
            <a:r>
              <a:rPr lang="en-US"/>
              <a:t> </a:t>
            </a:r>
            <a:r>
              <a:rPr lang="en-US" smtClean="0"/>
              <a:t>that workshop participants have brought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109</a:t>
            </a:fld>
            <a:endParaRPr lang="en-US"/>
          </a:p>
        </p:txBody>
      </p:sp>
    </p:spTree>
    <p:extLst>
      <p:ext uri="{BB962C8B-B14F-4D97-AF65-F5344CB8AC3E}">
        <p14:creationId xmlns:p14="http://schemas.microsoft.com/office/powerpoint/2010/main" val="2367994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MARC Coding</a:t>
            </a:r>
            <a:endParaRPr lang="en-US"/>
          </a:p>
        </p:txBody>
      </p:sp>
      <p:sp>
        <p:nvSpPr>
          <p:cNvPr id="3" name="Content Placeholder 2"/>
          <p:cNvSpPr>
            <a:spLocks noGrp="1"/>
          </p:cNvSpPr>
          <p:nvPr>
            <p:ph idx="1"/>
          </p:nvPr>
        </p:nvSpPr>
        <p:spPr/>
        <p:txBody>
          <a:bodyPr/>
          <a:lstStyle/>
          <a:p>
            <a:r>
              <a:rPr lang="en-US" smtClean="0"/>
              <a:t>Works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extLst>
      <p:ext uri="{BB962C8B-B14F-4D97-AF65-F5344CB8AC3E}">
        <p14:creationId xmlns:p14="http://schemas.microsoft.com/office/powerpoint/2010/main" val="26933883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1676400"/>
          </a:xfrm>
          <a:ln>
            <a:solidFill>
              <a:schemeClr val="tx1"/>
            </a:solidFill>
            <a:miter lim="800000"/>
            <a:headEnd/>
            <a:tailEnd/>
          </a:ln>
        </p:spPr>
        <p:txBody>
          <a:bodyPr/>
          <a:lstStyle/>
          <a:p>
            <a:pPr>
              <a:buNone/>
            </a:pPr>
            <a:r>
              <a:rPr lang="en-US" sz="1400" smtClean="0"/>
              <a:t>040		$a UPB $b eng $e rda $c UPB</a:t>
            </a:r>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  	$a Paz, Octavio, $d 1914-1998. $t </a:t>
            </a:r>
            <a:r>
              <a:rPr lang="en-US" sz="1400" smtClean="0">
                <a:solidFill>
                  <a:srgbClr val="FF0000"/>
                </a:solidFill>
              </a:rPr>
              <a:t>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110</a:t>
            </a:fld>
            <a:endParaRPr lang="en-US"/>
          </a:p>
        </p:txBody>
      </p:sp>
    </p:spTree>
    <p:extLst>
      <p:ext uri="{BB962C8B-B14F-4D97-AF65-F5344CB8AC3E}">
        <p14:creationId xmlns:p14="http://schemas.microsoft.com/office/powerpoint/2010/main" val="29958550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29718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a:t>
            </a:r>
            <a:r>
              <a:rPr lang="en-US" sz="1400"/>
              <a:t>0</a:t>
            </a:r>
            <a:r>
              <a:rPr lang="en-US" sz="1400" smtClean="0"/>
              <a:t>  	$a Homer. $t </a:t>
            </a:r>
            <a:r>
              <a:rPr lang="en-US" sz="1400" smtClean="0">
                <a:solidFill>
                  <a:srgbClr val="FF0000"/>
                </a:solidFill>
              </a:rPr>
              <a:t>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	$a Homer. $t Ilias</a:t>
            </a:r>
          </a:p>
          <a:p>
            <a:pPr>
              <a:buNone/>
            </a:pPr>
            <a:r>
              <a:rPr lang="en-US" sz="1400" smtClean="0"/>
              <a:t>400 0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111</a:t>
            </a:fld>
            <a:endParaRPr lang="en-US"/>
          </a:p>
        </p:txBody>
      </p:sp>
    </p:spTree>
    <p:extLst>
      <p:ext uri="{BB962C8B-B14F-4D97-AF65-F5344CB8AC3E}">
        <p14:creationId xmlns:p14="http://schemas.microsoft.com/office/powerpoint/2010/main" val="11338448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a:t>Module 8</a:t>
            </a:r>
            <a:br>
              <a:rPr lang="en-US" sz="3600" b="1"/>
            </a:br>
            <a:r>
              <a:rPr lang="en-US" sz="3600" b="1"/>
              <a:t>Describing Works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112</a:t>
            </a:fld>
            <a:endParaRPr lang="en-US"/>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p>
          <a:p>
            <a:pPr marL="0" indent="0" algn="ctr">
              <a:buNone/>
            </a:pPr>
            <a:endParaRPr lang="en-US" smtClean="0"/>
          </a:p>
          <a:p>
            <a:pPr marL="0" indent="0" algn="ctr">
              <a:buNone/>
            </a:pPr>
            <a:r>
              <a:rPr lang="en-US" smtClean="0"/>
              <a:t>For </a:t>
            </a:r>
            <a:r>
              <a:rPr lang="en-US" smtClean="0"/>
              <a:t>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113</a:t>
            </a:fld>
            <a:endParaRPr lang="en-US"/>
          </a:p>
        </p:txBody>
      </p:sp>
    </p:spTree>
    <p:extLst>
      <p:ext uri="{BB962C8B-B14F-4D97-AF65-F5344CB8AC3E}">
        <p14:creationId xmlns:p14="http://schemas.microsoft.com/office/powerpoint/2010/main" val="152764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Identifying Works: Definition</a:t>
            </a:r>
          </a:p>
        </p:txBody>
      </p:sp>
      <p:sp>
        <p:nvSpPr>
          <p:cNvPr id="18435" name="Content Placeholder 2"/>
          <p:cNvSpPr>
            <a:spLocks noGrp="1"/>
          </p:cNvSpPr>
          <p:nvPr>
            <p:ph idx="1"/>
          </p:nvPr>
        </p:nvSpPr>
        <p:spPr/>
        <p:txBody>
          <a:bodyPr/>
          <a:lstStyle/>
          <a:p>
            <a:pPr>
              <a:buFont typeface="Arial" charset="0"/>
              <a:buNone/>
            </a:pPr>
            <a:r>
              <a:rPr lang="en-US" sz="2400" b="1" smtClean="0"/>
              <a:t>5.1.2. </a:t>
            </a:r>
            <a:r>
              <a:rPr lang="en-US" sz="2400" smtClean="0"/>
              <a:t>The term </a:t>
            </a:r>
            <a:r>
              <a:rPr lang="en-US" sz="2400" b="1" smtClean="0"/>
              <a:t>work</a:t>
            </a:r>
            <a:r>
              <a:rPr lang="en-US" sz="2400" smtClean="0"/>
              <a:t> refers to a </a:t>
            </a:r>
            <a:r>
              <a:rPr lang="en-US" sz="2400" i="1" smtClean="0"/>
              <a:t>distinct intellectual or artistic creation</a:t>
            </a:r>
            <a:r>
              <a:rPr lang="en-US" sz="2400" smtClean="0"/>
              <a:t> (i.e., the intellectual or artistic content). </a:t>
            </a:r>
          </a:p>
          <a:p>
            <a:pPr>
              <a:buFont typeface="Arial" charset="0"/>
              <a:buNone/>
            </a:pPr>
            <a:r>
              <a:rPr lang="en-US" sz="2400" smtClean="0"/>
              <a:t>	The terms </a:t>
            </a:r>
            <a:r>
              <a:rPr lang="en-US" sz="2400" b="1" smtClean="0"/>
              <a:t>work and expression </a:t>
            </a:r>
            <a:r>
              <a:rPr lang="en-US" sz="2400" smtClean="0"/>
              <a:t>should be read, where applicable, to </a:t>
            </a:r>
            <a:r>
              <a:rPr lang="en-US" sz="2400" i="1" smtClean="0"/>
              <a:t>include</a:t>
            </a:r>
            <a:r>
              <a:rPr lang="en-US" sz="2400" smtClean="0"/>
              <a:t> not only an individual entity, but also </a:t>
            </a:r>
            <a:r>
              <a:rPr lang="en-US" sz="2400" i="1" smtClean="0"/>
              <a:t>aggregates and components </a:t>
            </a:r>
            <a:r>
              <a:rPr lang="en-US" sz="2400" smtClean="0"/>
              <a:t>of such entities (i.e., the term work should be read to include aggregate works and components of works as well as individual works, etc). </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1643460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Preferred title for the work</a:t>
            </a:r>
          </a:p>
          <a:p>
            <a:r>
              <a:rPr lang="en-US" smtClean="0"/>
              <a:t>Identifier for the work</a:t>
            </a:r>
          </a:p>
          <a:p>
            <a:r>
              <a:rPr lang="en-US" smtClean="0"/>
              <a:t>Musical works with non-distinctive titles</a:t>
            </a:r>
          </a:p>
          <a:p>
            <a:pPr lvl="1"/>
            <a:r>
              <a:rPr lang="en-US" smtClean="0"/>
              <a:t>Medium of performance</a:t>
            </a:r>
          </a:p>
          <a:p>
            <a:pPr lvl="1"/>
            <a:r>
              <a:rPr lang="en-US" smtClean="0"/>
              <a:t>Numeric designation</a:t>
            </a:r>
          </a:p>
          <a:p>
            <a:pPr lvl="1"/>
            <a:r>
              <a:rPr lang="en-US" smtClean="0"/>
              <a:t>Key</a:t>
            </a:r>
          </a:p>
          <a:p>
            <a:r>
              <a:rPr lang="en-US" smtClean="0"/>
              <a:t>Bilateral treaties</a:t>
            </a:r>
          </a:p>
          <a:p>
            <a:pPr lvl="1"/>
            <a:r>
              <a:rPr lang="en-US" smtClean="0"/>
              <a:t>Signatory</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extLst>
      <p:ext uri="{BB962C8B-B14F-4D97-AF65-F5344CB8AC3E}">
        <p14:creationId xmlns:p14="http://schemas.microsoft.com/office/powerpoint/2010/main" val="32714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Form of work</a:t>
            </a:r>
          </a:p>
          <a:p>
            <a:r>
              <a:rPr lang="en-US" smtClean="0"/>
              <a:t>Date of work</a:t>
            </a:r>
          </a:p>
          <a:p>
            <a:r>
              <a:rPr lang="en-US" smtClean="0"/>
              <a:t>Place of origin of the work</a:t>
            </a:r>
          </a:p>
          <a:p>
            <a:r>
              <a:rPr lang="en-US" smtClean="0"/>
              <a:t>Other distinguishing characteristic of the work</a:t>
            </a:r>
          </a:p>
          <a:p>
            <a:r>
              <a:rPr lang="en-US"/>
              <a:t>Musical works with </a:t>
            </a:r>
            <a:r>
              <a:rPr lang="en-US" smtClean="0"/>
              <a:t>distinctive </a:t>
            </a:r>
            <a:r>
              <a:rPr lang="en-US"/>
              <a:t>titles</a:t>
            </a:r>
          </a:p>
          <a:p>
            <a:pPr lvl="1"/>
            <a:r>
              <a:rPr lang="en-US"/>
              <a:t>Medium of performance</a:t>
            </a:r>
          </a:p>
          <a:p>
            <a:pPr lvl="1"/>
            <a:r>
              <a:rPr lang="en-US"/>
              <a:t>Numeric designation</a:t>
            </a:r>
          </a:p>
          <a:p>
            <a:pPr lvl="1"/>
            <a:r>
              <a:rPr lang="en-US"/>
              <a:t>Key</a:t>
            </a:r>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extLst>
      <p:ext uri="{BB962C8B-B14F-4D97-AF65-F5344CB8AC3E}">
        <p14:creationId xmlns:p14="http://schemas.microsoft.com/office/powerpoint/2010/main" val="31385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The author / creator is </a:t>
            </a:r>
            <a:r>
              <a:rPr lang="en-US" i="1" smtClean="0"/>
              <a:t>not</a:t>
            </a:r>
            <a:r>
              <a:rPr lang="en-US" smtClean="0"/>
              <a:t> a core element of the work entity.</a:t>
            </a:r>
          </a:p>
          <a:p>
            <a:r>
              <a:rPr lang="en-US" smtClean="0"/>
              <a:t>Authors </a:t>
            </a:r>
            <a:r>
              <a:rPr lang="en-US"/>
              <a:t>can be persons, families, or corporate bodies, and they are separate entities, </a:t>
            </a:r>
            <a:r>
              <a:rPr lang="en-US" i="1"/>
              <a:t>related</a:t>
            </a:r>
            <a:r>
              <a:rPr lang="en-US"/>
              <a:t> to the work entity--an author has a </a:t>
            </a:r>
            <a:r>
              <a:rPr lang="en-US" i="1"/>
              <a:t>relationship</a:t>
            </a:r>
            <a:r>
              <a:rPr lang="en-US"/>
              <a:t> with a work</a:t>
            </a:r>
          </a:p>
          <a:p>
            <a:r>
              <a:rPr lang="en-US"/>
              <a:t>However, the access point will contain the name of the author, if there is </a:t>
            </a:r>
            <a:r>
              <a:rPr lang="en-US" smtClean="0"/>
              <a:t>one. This is a </a:t>
            </a:r>
            <a:r>
              <a:rPr lang="en-US" i="1" smtClean="0"/>
              <a:t>link</a:t>
            </a:r>
            <a:r>
              <a:rPr lang="en-US" smtClean="0"/>
              <a:t>, not an element of the work entity.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extLst>
      <p:ext uri="{BB962C8B-B14F-4D97-AF65-F5344CB8AC3E}">
        <p14:creationId xmlns:p14="http://schemas.microsoft.com/office/powerpoint/2010/main" val="184031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Transcription and Capitalization</a:t>
            </a:r>
            <a:endParaRPr lang="en-US"/>
          </a:p>
        </p:txBody>
      </p:sp>
      <p:sp>
        <p:nvSpPr>
          <p:cNvPr id="3" name="Content Placeholder 2"/>
          <p:cNvSpPr>
            <a:spLocks noGrp="1"/>
          </p:cNvSpPr>
          <p:nvPr>
            <p:ph idx="1"/>
          </p:nvPr>
        </p:nvSpPr>
        <p:spPr/>
        <p:txBody>
          <a:bodyPr/>
          <a:lstStyle/>
          <a:p>
            <a:r>
              <a:rPr lang="en-US" sz="2400" dirty="0" smtClean="0"/>
              <a:t>Follow 1.7. General guidelines on transcription (not the alternatives)</a:t>
            </a:r>
          </a:p>
          <a:p>
            <a:r>
              <a:rPr lang="en-US" sz="2400" dirty="0" smtClean="0"/>
              <a:t>6.2.1.4. Capitalization. Follow Appendix A.3 and A.4. </a:t>
            </a:r>
          </a:p>
          <a:p>
            <a:r>
              <a:rPr lang="en-US" sz="2400" dirty="0" smtClean="0"/>
              <a:t>6.2.1.6. Diacritical marks: record them as they appear; add them if it is certain that they are integral to the title but were omitted in the source</a:t>
            </a:r>
          </a:p>
          <a:p>
            <a:r>
              <a:rPr lang="en-US" sz="2400" dirty="0" smtClean="0"/>
              <a:t>6.2.1.7. Omit initial articles (NACO follows the alternative)</a:t>
            </a:r>
          </a:p>
          <a:p>
            <a:r>
              <a:rPr lang="en-US" sz="2400" dirty="0" smtClean="0"/>
              <a:t>6.2.1.9. Abbreviations. Record only abbreviations that are found in the source.</a:t>
            </a:r>
          </a:p>
          <a:p>
            <a:r>
              <a:rPr lang="en-US" sz="2400" dirty="0"/>
              <a:t>5</a:t>
            </a:r>
            <a:r>
              <a:rPr lang="en-US" sz="2400" dirty="0" smtClean="0"/>
              <a:t>.4. Language and script. NACO policy = Romanize vernacular scripts.</a:t>
            </a:r>
            <a:endParaRPr lang="en-US" sz="24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3198743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Transcription example</a:t>
            </a:r>
          </a:p>
        </p:txBody>
      </p:sp>
      <p:sp>
        <p:nvSpPr>
          <p:cNvPr id="3" name="Content Placeholder 2"/>
          <p:cNvSpPr>
            <a:spLocks noGrp="1"/>
          </p:cNvSpPr>
          <p:nvPr>
            <p:ph idx="1"/>
          </p:nvPr>
        </p:nvSpPr>
        <p:spPr/>
        <p:txBody>
          <a:bodyPr/>
          <a:lstStyle/>
          <a:p>
            <a:pPr>
              <a:buFont typeface="Arial" charset="0"/>
              <a:buNone/>
              <a:defRPr/>
            </a:pPr>
            <a:r>
              <a:rPr lang="en-US" smtClean="0"/>
              <a:t>Forms found for title:</a:t>
            </a:r>
          </a:p>
          <a:p>
            <a:pPr>
              <a:buFont typeface="Arial" charset="0"/>
              <a:buNone/>
              <a:defRPr/>
            </a:pPr>
            <a:r>
              <a:rPr lang="en-US" smtClean="0"/>
              <a:t>	Piedra de Sol</a:t>
            </a:r>
          </a:p>
          <a:p>
            <a:pPr>
              <a:buFont typeface="Arial" charset="0"/>
              <a:buNone/>
              <a:defRPr/>
            </a:pPr>
            <a:r>
              <a:rPr lang="en-US" smtClean="0"/>
              <a:t>	PIEDRA DE SOL</a:t>
            </a:r>
          </a:p>
          <a:p>
            <a:pPr>
              <a:buFont typeface="Arial" charset="0"/>
              <a:buNone/>
              <a:defRPr/>
            </a:pPr>
            <a:r>
              <a:rPr lang="en-US" smtClean="0"/>
              <a:t>Manipulation of capitalization according to Appendix A:</a:t>
            </a:r>
          </a:p>
          <a:p>
            <a:pPr>
              <a:buFont typeface="Arial" charset="0"/>
              <a:buNone/>
              <a:defRPr/>
            </a:pPr>
            <a:r>
              <a:rPr lang="en-US" smtClean="0">
                <a:solidFill>
                  <a:schemeClr val="tx2">
                    <a:lumMod val="60000"/>
                    <a:lumOff val="40000"/>
                  </a:schemeClr>
                </a:solidFill>
              </a:rPr>
              <a:t>	Piedra de sol</a:t>
            </a: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588" y="4159250"/>
            <a:ext cx="1223962" cy="2051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22738"/>
            <a:ext cx="1174750" cy="212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68537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5.8.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2103810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endParaRPr lang="en-US" sz="1800" smtClean="0"/>
          </a:p>
          <a:p>
            <a:pPr marL="0" lvl="1" indent="0">
              <a:buNone/>
            </a:pPr>
            <a:r>
              <a:rPr lang="en-US" sz="1800" smtClean="0"/>
              <a:t>670  $a </a:t>
            </a:r>
            <a:r>
              <a:rPr lang="en-US" sz="1800"/>
              <a:t>The tragedy of Romeo and Juliet, </a:t>
            </a:r>
            <a:r>
              <a:rPr lang="en-US" sz="1800" smtClean="0"/>
              <a:t>1982</a:t>
            </a:r>
          </a:p>
          <a:p>
            <a:pPr marL="0" lvl="1" indent="0">
              <a:buNone/>
            </a:pPr>
            <a:endParaRPr lang="en-US" sz="1800" smtClean="0"/>
          </a:p>
          <a:p>
            <a:pPr marL="0" indent="0">
              <a:buNone/>
            </a:pPr>
            <a:r>
              <a:rPr lang="en-US" sz="1800" smtClean="0"/>
              <a:t>670  $a </a:t>
            </a:r>
            <a:r>
              <a:rPr lang="en-US" sz="1800"/>
              <a:t>Russian Wikipedia, June 19, 2012 </a:t>
            </a:r>
            <a:r>
              <a:rPr lang="en-US" sz="1800" smtClean="0"/>
              <a:t>$b </a:t>
            </a:r>
            <a:r>
              <a:rPr lang="en-US" sz="1800"/>
              <a:t>(</a:t>
            </a:r>
            <a:r>
              <a:rPr lang="az-Cyrl-AZ" sz="1800"/>
              <a:t>Анна Каренина = </a:t>
            </a:r>
            <a:r>
              <a:rPr lang="en-US" sz="1800"/>
              <a:t>Anna Karenina; written 1873-1877, first publication 1875-1877</a:t>
            </a:r>
            <a:r>
              <a:rPr lang="en-US" sz="1800" smtClean="0"/>
              <a:t>)</a:t>
            </a:r>
          </a:p>
          <a:p>
            <a:pPr marL="0" indent="0">
              <a:buNone/>
            </a:pPr>
            <a:endParaRPr lang="en-US" sz="1800"/>
          </a:p>
          <a:p>
            <a:pPr marL="0" indent="0">
              <a:buNone/>
            </a:pPr>
            <a:r>
              <a:rPr lang="en-US" sz="1800" smtClean="0"/>
              <a:t>670  $</a:t>
            </a:r>
            <a:r>
              <a:rPr lang="en-US" sz="1800"/>
              <a:t>a Rin itsu shō, 2012: </a:t>
            </a:r>
            <a:r>
              <a:rPr lang="en-US" sz="1800" smtClean="0"/>
              <a:t>$b </a:t>
            </a:r>
            <a:r>
              <a:rPr lang="en-US" sz="1800"/>
              <a:t>t.p. (</a:t>
            </a:r>
            <a:r>
              <a:rPr lang="ja-JP" altLang="en-US" sz="1800"/>
              <a:t>源氏物語古注集成 </a:t>
            </a:r>
            <a:r>
              <a:rPr lang="en-US" altLang="ja-JP" sz="1800"/>
              <a:t>= </a:t>
            </a:r>
            <a:r>
              <a:rPr lang="en-US" sz="1800"/>
              <a:t>Genji monogatari kochū shūsei)</a:t>
            </a:r>
            <a:endParaRPr lang="en-US" sz="1800" smtClean="0"/>
          </a:p>
          <a:p>
            <a:pPr marL="0" indent="0">
              <a:buNone/>
            </a:pPr>
            <a:endParaRPr lang="en-US" sz="1800"/>
          </a:p>
          <a:p>
            <a:pPr marL="0" indent="0">
              <a:buNone/>
            </a:pPr>
            <a:r>
              <a:rPr lang="en-US" sz="1800" smtClean="0"/>
              <a:t>670   $a </a:t>
            </a:r>
            <a:r>
              <a:rPr lang="en-US" sz="1800"/>
              <a:t>Homeri Odyssea, </a:t>
            </a:r>
            <a:r>
              <a:rPr lang="en-US" sz="1800" smtClean="0"/>
              <a:t>1909-</a:t>
            </a:r>
          </a:p>
          <a:p>
            <a:pPr marL="0" indent="0">
              <a:buNone/>
            </a:pPr>
            <a:endParaRPr lang="en-US" sz="1800"/>
          </a:p>
          <a:p>
            <a:pPr marL="0" indent="0">
              <a:buNone/>
            </a:pPr>
            <a:r>
              <a:rPr lang="en-US" sz="1800" smtClean="0"/>
              <a:t>670  $a Dr</a:t>
            </a:r>
            <a:r>
              <a:rPr lang="en-US" sz="1800"/>
              <a:t>. Seuss's Green eggs and ham, 1995</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extLst>
      <p:ext uri="{BB962C8B-B14F-4D97-AF65-F5344CB8AC3E}">
        <p14:creationId xmlns:p14="http://schemas.microsoft.com/office/powerpoint/2010/main" val="150193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252849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a:t>
            </a:r>
            <a:br>
              <a:rPr lang="en-US" smtClean="0"/>
            </a:br>
            <a:r>
              <a:rPr lang="en-US" smtClean="0"/>
              <a:t>Sources of Information</a:t>
            </a:r>
          </a:p>
        </p:txBody>
      </p:sp>
      <p:sp>
        <p:nvSpPr>
          <p:cNvPr id="19459" name="Content Placeholder 2"/>
          <p:cNvSpPr>
            <a:spLocks noGrp="1"/>
          </p:cNvSpPr>
          <p:nvPr>
            <p:ph idx="1"/>
          </p:nvPr>
        </p:nvSpPr>
        <p:spPr/>
        <p:txBody>
          <a:bodyPr/>
          <a:lstStyle/>
          <a:p>
            <a:endParaRPr lang="en-US" smtClean="0"/>
          </a:p>
          <a:p>
            <a:r>
              <a:rPr lang="en-US" smtClean="0"/>
              <a:t>Where can we get information about works?</a:t>
            </a:r>
          </a:p>
          <a:p>
            <a:pPr lvl="1"/>
            <a:r>
              <a:rPr lang="en-US" smtClean="0"/>
              <a:t>6.1.1: Take the title or titles of the work from </a:t>
            </a:r>
            <a:r>
              <a:rPr lang="en-US" i="1" smtClean="0"/>
              <a:t>any source</a:t>
            </a:r>
            <a:r>
              <a:rPr lang="en-US" smtClean="0"/>
              <a:t>. Take information on other identifying attributes of works and expressions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127273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Title</a:t>
            </a:r>
          </a:p>
        </p:txBody>
      </p:sp>
      <p:sp>
        <p:nvSpPr>
          <p:cNvPr id="20483" name="Content Placeholder 2"/>
          <p:cNvSpPr>
            <a:spLocks noGrp="1"/>
          </p:cNvSpPr>
          <p:nvPr>
            <p:ph idx="1"/>
          </p:nvPr>
        </p:nvSpPr>
        <p:spPr/>
        <p:txBody>
          <a:bodyPr/>
          <a:lstStyle/>
          <a:p>
            <a:r>
              <a:rPr lang="en-US" smtClean="0"/>
              <a:t>Preferred title is a core element</a:t>
            </a:r>
          </a:p>
          <a:p>
            <a:r>
              <a:rPr lang="en-US" smtClean="0"/>
              <a:t>Preferred title (modern works)</a:t>
            </a:r>
          </a:p>
          <a:p>
            <a:pPr lvl="1"/>
            <a:r>
              <a:rPr lang="en-US" smtClean="0"/>
              <a:t>Chosen according to 6.2.2.4: “For works created after 1500, choose as the preferred title the title in the original language by which the work has become known through use in resources embodying the work or in reference sources.”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847560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Works: Title</a:t>
            </a:r>
          </a:p>
        </p:txBody>
      </p:sp>
      <p:sp>
        <p:nvSpPr>
          <p:cNvPr id="21507" name="Content Placeholder 2"/>
          <p:cNvSpPr>
            <a:spLocks noGrp="1"/>
          </p:cNvSpPr>
          <p:nvPr>
            <p:ph idx="1"/>
          </p:nvPr>
        </p:nvSpPr>
        <p:spPr/>
        <p:txBody>
          <a:bodyPr/>
          <a:lstStyle/>
          <a:p>
            <a:pPr>
              <a:buFont typeface="Arial" charset="0"/>
              <a:buNone/>
            </a:pPr>
            <a:r>
              <a:rPr lang="en-US" smtClean="0"/>
              <a:t>We find two possible titles for this work. Which would we choose as the preferred title?</a:t>
            </a: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743200"/>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66700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5181600" y="27432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6576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2200" y="3276600"/>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326117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Title</a:t>
            </a:r>
          </a:p>
        </p:txBody>
      </p:sp>
      <p:sp>
        <p:nvSpPr>
          <p:cNvPr id="3" name="Content Placeholder 2"/>
          <p:cNvSpPr>
            <a:spLocks noGrp="1"/>
          </p:cNvSpPr>
          <p:nvPr>
            <p:ph idx="1"/>
          </p:nvPr>
        </p:nvSpPr>
        <p:spPr/>
        <p:txBody>
          <a:bodyPr/>
          <a:lstStyle/>
          <a:p>
            <a:r>
              <a:rPr lang="en-US" smtClean="0"/>
              <a:t>Preferred title (works created before 1501)</a:t>
            </a:r>
          </a:p>
          <a:p>
            <a:pPr lvl="1"/>
            <a:r>
              <a:rPr lang="en-US"/>
              <a:t>Chosen according to 6.2.2.5: “For works created before 1501, choose the title or form of title in the original language by which the work is identified in modern reference sources as the preferred title</a:t>
            </a:r>
            <a:r>
              <a:rPr lang="en-US" smtClean="0"/>
              <a:t>.”</a:t>
            </a:r>
          </a:p>
          <a:p>
            <a:pPr lvl="1"/>
            <a:r>
              <a:rPr lang="en-US" smtClean="0"/>
              <a:t>Note special rules for Greek and anonymous works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35808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217670" y="1280159"/>
            <a:ext cx="3051810" cy="48920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translation,</a:t>
            </a:r>
          </a:p>
          <a:p>
            <a:pPr marL="0" indent="0">
              <a:buNone/>
            </a:pPr>
            <a:r>
              <a:rPr lang="en-US" smtClean="0"/>
              <a:t>published 2011</a:t>
            </a:r>
            <a:endParaRPr lang="en-US"/>
          </a:p>
        </p:txBody>
      </p:sp>
      <p:sp>
        <p:nvSpPr>
          <p:cNvPr id="5" name="Oval 4"/>
          <p:cNvSpPr/>
          <p:nvPr/>
        </p:nvSpPr>
        <p:spPr>
          <a:xfrm>
            <a:off x="4724400" y="2743200"/>
            <a:ext cx="1905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2344785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reference</a:t>
            </a:r>
          </a:p>
          <a:p>
            <a:pPr marL="0" indent="0">
              <a:buNone/>
            </a:pPr>
            <a:r>
              <a:rPr lang="en-US" smtClean="0"/>
              <a:t>source: </a:t>
            </a:r>
            <a:r>
              <a:rPr lang="en-US" i="1" smtClean="0"/>
              <a:t>Oxford</a:t>
            </a:r>
          </a:p>
          <a:p>
            <a:pPr marL="0" indent="0">
              <a:buNone/>
            </a:pPr>
            <a:r>
              <a:rPr lang="en-US" i="1" smtClean="0"/>
              <a:t>classical dictionary, </a:t>
            </a:r>
          </a:p>
          <a:p>
            <a:pPr marL="0" indent="0">
              <a:buNone/>
            </a:pPr>
            <a:r>
              <a:rPr lang="en-US" i="1" smtClean="0"/>
              <a:t>1996, p. 718</a:t>
            </a:r>
            <a:endParaRPr lang="en-US"/>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60" t="11228" r="43570" b="50875"/>
          <a:stretch/>
        </p:blipFill>
        <p:spPr bwMode="auto">
          <a:xfrm>
            <a:off x="3897630" y="1264919"/>
            <a:ext cx="4636750" cy="54406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629400" y="3124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407831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a:xfrm>
            <a:off x="457199" y="1383030"/>
            <a:ext cx="3428999" cy="4636770"/>
          </a:xfrm>
        </p:spPr>
        <p:txBody>
          <a:bodyPr/>
          <a:lstStyle/>
          <a:p>
            <a:pPr marL="0" indent="0">
              <a:buNone/>
            </a:pPr>
            <a:r>
              <a:rPr lang="en-US" sz="2800" i="1" smtClean="0"/>
              <a:t>Brill’s new Pauly dictionary of Greek and Latin authors and texts, 2009, p. 325-326</a:t>
            </a:r>
          </a:p>
          <a:p>
            <a:pPr marL="0" indent="0">
              <a:buNone/>
            </a:pPr>
            <a:endParaRPr lang="en-US" sz="2800" i="1" smtClean="0"/>
          </a:p>
          <a:p>
            <a:pPr marL="0" indent="0">
              <a:buNone/>
            </a:pPr>
            <a:r>
              <a:rPr lang="en-US" smtClean="0"/>
              <a:t>Iliad (English)?</a:t>
            </a:r>
          </a:p>
          <a:p>
            <a:pPr marL="0" indent="0">
              <a:buNone/>
            </a:pPr>
            <a:r>
              <a:rPr lang="en-US" smtClean="0"/>
              <a:t>Ilias (Latin)?</a:t>
            </a:r>
          </a:p>
          <a:p>
            <a:pPr marL="0" indent="0">
              <a:buNone/>
            </a:pPr>
            <a:r>
              <a:rPr lang="el-GR"/>
              <a:t> </a:t>
            </a:r>
            <a:r>
              <a:rPr lang="el-GR" smtClean="0"/>
              <a:t>Ἰλι</a:t>
            </a:r>
            <a:r>
              <a:rPr lang="el-GR"/>
              <a:t>ά</a:t>
            </a:r>
            <a:r>
              <a:rPr lang="el-GR" smtClean="0"/>
              <a:t>ς</a:t>
            </a:r>
            <a:r>
              <a:rPr lang="en-US" smtClean="0"/>
              <a:t> (Greek)?</a:t>
            </a:r>
          </a:p>
          <a:p>
            <a:pPr marL="0" indent="0">
              <a:buNone/>
            </a:pPr>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15" t="41247" r="18314" b="34797"/>
          <a:stretch/>
        </p:blipFill>
        <p:spPr bwMode="auto">
          <a:xfrm>
            <a:off x="3886199" y="1371600"/>
            <a:ext cx="5173649"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75" t="14353" r="24002" b="68769"/>
          <a:stretch/>
        </p:blipFill>
        <p:spPr bwMode="auto">
          <a:xfrm>
            <a:off x="3898738" y="3962400"/>
            <a:ext cx="5161110" cy="1793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724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86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2098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3765373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dirty="0" smtClean="0"/>
              <a:t>Parts of works (6.2.2.9)</a:t>
            </a:r>
          </a:p>
          <a:p>
            <a:pPr lvl="1"/>
            <a:r>
              <a:rPr lang="en-US" dirty="0" smtClean="0"/>
              <a:t>One part - choose preferred title as already shown</a:t>
            </a:r>
          </a:p>
          <a:p>
            <a:pPr lvl="2"/>
            <a:r>
              <a:rPr lang="en-US" dirty="0" smtClean="0"/>
              <a:t>Two towers</a:t>
            </a:r>
          </a:p>
          <a:p>
            <a:pPr lvl="2"/>
            <a:r>
              <a:rPr lang="en-US" dirty="0" smtClean="0"/>
              <a:t>King of the hill</a:t>
            </a:r>
          </a:p>
          <a:p>
            <a:pPr marL="914400" lvl="2" indent="0">
              <a:buNone/>
            </a:pPr>
            <a:r>
              <a:rPr lang="en-US" i="1" dirty="0" smtClean="0"/>
              <a:t>Can be generic (append to the preferred title of the work)</a:t>
            </a:r>
            <a:endParaRPr lang="en-US" i="1" dirty="0"/>
          </a:p>
          <a:p>
            <a:pPr lvl="2"/>
            <a:r>
              <a:rPr lang="en-US" dirty="0" smtClean="0"/>
              <a:t>Episode 2, e.g.</a:t>
            </a:r>
            <a:endParaRPr lang="en-US" i="1" dirty="0" smtClean="0"/>
          </a:p>
          <a:p>
            <a:pPr marL="1371600" lvl="3" indent="0">
              <a:buNone/>
            </a:pPr>
            <a:r>
              <a:rPr lang="en-US" dirty="0" err="1" smtClean="0"/>
              <a:t>Downton</a:t>
            </a:r>
            <a:r>
              <a:rPr lang="en-US" dirty="0" smtClean="0"/>
              <a:t> Abbey. </a:t>
            </a:r>
            <a:r>
              <a:rPr lang="en-US" smtClean="0"/>
              <a:t>Season </a:t>
            </a:r>
            <a:r>
              <a:rPr lang="en-US" smtClean="0"/>
              <a:t>1, </a:t>
            </a:r>
            <a:r>
              <a:rPr lang="en-US" dirty="0" smtClean="0"/>
              <a:t>Episode 2</a:t>
            </a:r>
          </a:p>
          <a:p>
            <a:pPr lvl="2"/>
            <a:r>
              <a:rPr lang="en-US" dirty="0" smtClean="0"/>
              <a:t>Introduction</a:t>
            </a:r>
          </a:p>
          <a:p>
            <a:pPr marL="1371600" lvl="3" indent="0">
              <a:buNone/>
            </a:pPr>
            <a:r>
              <a:rPr lang="en-US" dirty="0"/>
              <a:t>This side of paradise. Preface </a:t>
            </a:r>
            <a:endParaRPr lang="en-US" dirty="0" smtClean="0"/>
          </a:p>
          <a:p>
            <a:pPr marL="457200" lvl="1" inden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4028483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76400"/>
            <a:ext cx="8229600" cy="4449763"/>
          </a:xfrm>
        </p:spPr>
        <p:txBody>
          <a:bodyPr/>
          <a:lstStyle/>
          <a:p>
            <a:r>
              <a:rPr lang="en-US" sz="2000" smtClean="0"/>
              <a:t>Parts of works (6.2.2.9)</a:t>
            </a:r>
          </a:p>
          <a:p>
            <a:pPr lvl="1"/>
            <a:r>
              <a:rPr lang="en-US" sz="2000" smtClean="0"/>
              <a:t>More than one part</a:t>
            </a:r>
          </a:p>
          <a:p>
            <a:pPr lvl="2"/>
            <a:r>
              <a:rPr lang="en-US" sz="2000" smtClean="0"/>
              <a:t>Numbered consecutive parts: give the general term in the singular with the number (append to the preferred title of the work)</a:t>
            </a:r>
          </a:p>
          <a:p>
            <a:pPr lvl="3"/>
            <a:r>
              <a:rPr lang="en-US" smtClean="0"/>
              <a:t>Book 1-5, e.g.</a:t>
            </a:r>
          </a:p>
          <a:p>
            <a:pPr marL="1828800" lvl="4" indent="0">
              <a:buNone/>
            </a:pPr>
            <a:r>
              <a:rPr lang="en-US"/>
              <a:t>Commentary on the Epistle to the Romans. Book 1-5</a:t>
            </a:r>
          </a:p>
          <a:p>
            <a:pPr lvl="2"/>
            <a:r>
              <a:rPr lang="en-US" sz="2000" smtClean="0"/>
              <a:t>Unnumbered or nonconsecutive parts: either</a:t>
            </a:r>
          </a:p>
          <a:p>
            <a:pPr lvl="3"/>
            <a:r>
              <a:rPr lang="en-US" smtClean="0"/>
              <a:t>Record each part separately (i.e. treat each as a single part)</a:t>
            </a:r>
          </a:p>
          <a:p>
            <a:pPr lvl="3"/>
            <a:r>
              <a:rPr lang="en-US" smtClean="0"/>
              <a:t>Append “Selections” to the preferred title of the work as a whole, e.g., for a compilation called “Soliloquies from Hamlet”</a:t>
            </a:r>
          </a:p>
          <a:p>
            <a:pPr marL="1828800" lvl="4" indent="0">
              <a:buNone/>
            </a:pPr>
            <a:r>
              <a:rPr lang="en-US" smtClean="0"/>
              <a:t>Hamlet. Selections</a:t>
            </a:r>
          </a:p>
          <a:p>
            <a:pPr marL="457200" lvl="1"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782659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RDA vs. AACR2</a:t>
            </a:r>
          </a:p>
        </p:txBody>
      </p:sp>
      <p:sp>
        <p:nvSpPr>
          <p:cNvPr id="4099" name="Content Placeholder 2"/>
          <p:cNvSpPr>
            <a:spLocks noGrp="1"/>
          </p:cNvSpPr>
          <p:nvPr>
            <p:ph idx="1"/>
          </p:nvPr>
        </p:nvSpPr>
        <p:spPr/>
        <p:txBody>
          <a:bodyPr/>
          <a:lstStyle/>
          <a:p>
            <a:r>
              <a:rPr lang="en-US" smtClean="0"/>
              <a:t>AACR2 uniform title definition: “The particular title by which a work is to be identified for cataloguing purposes.”</a:t>
            </a:r>
          </a:p>
          <a:p>
            <a:r>
              <a:rPr lang="en-US" smtClean="0"/>
              <a:t>Not, however, in fact an identifier for a work. </a:t>
            </a:r>
          </a:p>
          <a:p>
            <a:r>
              <a:rPr lang="en-US" smtClean="0"/>
              <a:t>AACR2 uniform title combines aspects of work, expression, and sometimes even manifestation.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1783656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smtClean="0"/>
              <a:t>Compilations of works (6.2.2.10)</a:t>
            </a:r>
          </a:p>
          <a:p>
            <a:pPr marL="400050" lvl="1" indent="0">
              <a:buNone/>
            </a:pPr>
            <a:r>
              <a:rPr lang="en-US" i="1" smtClean="0"/>
              <a:t>Either</a:t>
            </a:r>
          </a:p>
          <a:p>
            <a:pPr marL="857250" lvl="1" indent="-457200"/>
            <a:r>
              <a:rPr lang="en-US"/>
              <a:t>Record each </a:t>
            </a:r>
            <a:r>
              <a:rPr lang="en-US" smtClean="0"/>
              <a:t>work separately</a:t>
            </a:r>
          </a:p>
          <a:p>
            <a:pPr marL="400050" lvl="1" indent="0">
              <a:buNone/>
            </a:pPr>
            <a:r>
              <a:rPr lang="en-US" i="1" smtClean="0"/>
              <a:t>and/or</a:t>
            </a:r>
          </a:p>
          <a:p>
            <a:pPr marL="857250" lvl="1" indent="-457200"/>
            <a:r>
              <a:rPr lang="en-US" smtClean="0"/>
              <a:t>Use a conventional collective title</a:t>
            </a:r>
            <a:endParaRPr lang="en-US"/>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3494340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1"/>
            <a:ext cx="8229600" cy="2514600"/>
          </a:xfrm>
        </p:spPr>
        <p:txBody>
          <a:bodyPr/>
          <a:lstStyle/>
          <a:p>
            <a:r>
              <a:rPr lang="en-US" sz="2800" smtClean="0"/>
              <a:t>Compilations of works (6.2.2.10): conventional collective title</a:t>
            </a:r>
          </a:p>
          <a:p>
            <a:pPr marL="857250" lvl="1" indent="-457200"/>
            <a:r>
              <a:rPr lang="en-US" sz="2400" smtClean="0"/>
              <a:t>Compilation purports to be the complete works of an author, use </a:t>
            </a:r>
            <a:r>
              <a:rPr lang="en-US" sz="2400" i="1" smtClean="0"/>
              <a:t>Works</a:t>
            </a:r>
            <a:endParaRPr lang="en-US" sz="2400" smtClean="0"/>
          </a:p>
          <a:p>
            <a:pPr marL="857250" lvl="1" indent="-457200"/>
            <a:r>
              <a:rPr lang="en-US" sz="2400" smtClean="0"/>
              <a:t>Compilation purports to be the complete works of an author in a single form, use one of the following:</a:t>
            </a:r>
          </a:p>
        </p:txBody>
      </p:sp>
      <p:sp>
        <p:nvSpPr>
          <p:cNvPr id="4" name="Content Placeholder 2"/>
          <p:cNvSpPr txBox="1">
            <a:spLocks/>
          </p:cNvSpPr>
          <p:nvPr/>
        </p:nvSpPr>
        <p:spPr bwMode="auto">
          <a:xfrm>
            <a:off x="533400" y="4114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buNone/>
            </a:pPr>
            <a:r>
              <a:rPr lang="en-US" sz="1600" smtClean="0"/>
              <a:t>Correspondence</a:t>
            </a:r>
          </a:p>
          <a:p>
            <a:pPr marL="800100" lvl="2" indent="0">
              <a:buNone/>
            </a:pPr>
            <a:r>
              <a:rPr lang="en-US" sz="1600" smtClean="0"/>
              <a:t>Essays</a:t>
            </a:r>
          </a:p>
          <a:p>
            <a:pPr marL="800100" lvl="2" indent="0">
              <a:buNone/>
            </a:pPr>
            <a:r>
              <a:rPr lang="en-US" sz="1600" smtClean="0"/>
              <a:t>Novels</a:t>
            </a:r>
          </a:p>
          <a:p>
            <a:pPr marL="800100" lvl="2" indent="0">
              <a:buNone/>
            </a:pPr>
            <a:r>
              <a:rPr lang="en-US" sz="1600" smtClean="0"/>
              <a:t>Plays</a:t>
            </a:r>
            <a:br>
              <a:rPr lang="en-US" sz="1600" smtClean="0"/>
            </a:br>
            <a:r>
              <a:rPr lang="en-US" sz="1600" smtClean="0"/>
              <a:t>Poems</a:t>
            </a:r>
          </a:p>
          <a:p>
            <a:pPr marL="800100" lvl="2" indent="0">
              <a:buNone/>
            </a:pPr>
            <a:r>
              <a:rPr lang="en-US" sz="1600" smtClean="0"/>
              <a:t>Prose works</a:t>
            </a:r>
          </a:p>
          <a:p>
            <a:pPr marL="800100" lvl="2" indent="0">
              <a:buNone/>
            </a:pPr>
            <a:r>
              <a:rPr lang="en-US" sz="1600" smtClean="0"/>
              <a:t>Short stories</a:t>
            </a:r>
          </a:p>
          <a:p>
            <a:pPr marL="800100" lvl="2" indent="0">
              <a:buNone/>
            </a:pPr>
            <a:r>
              <a:rPr lang="en-US" sz="1600" smtClean="0"/>
              <a:t>Speeches</a:t>
            </a:r>
          </a:p>
        </p:txBody>
      </p:sp>
      <p:sp>
        <p:nvSpPr>
          <p:cNvPr id="5" name="Content Placeholder 2"/>
          <p:cNvSpPr txBox="1">
            <a:spLocks/>
          </p:cNvSpPr>
          <p:nvPr/>
        </p:nvSpPr>
        <p:spPr bwMode="auto">
          <a:xfrm>
            <a:off x="457200" y="5105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1600" smtClean="0"/>
              <a:t>Or another appropriate specific collective title such as “Fragments” “Architectural drawings” etc.</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781158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0"/>
            <a:ext cx="8229600" cy="4190999"/>
          </a:xfrm>
        </p:spPr>
        <p:txBody>
          <a:bodyPr/>
          <a:lstStyle/>
          <a:p>
            <a:r>
              <a:rPr lang="en-US" sz="2800" smtClean="0"/>
              <a:t>Compilations of works (6.2.2.10): conventional collective title</a:t>
            </a:r>
          </a:p>
          <a:p>
            <a:pPr marL="857250" lvl="1" indent="-457200"/>
            <a:r>
              <a:rPr lang="en-US" sz="2400" smtClean="0"/>
              <a:t>Compilation is less than the complete works of the author</a:t>
            </a:r>
          </a:p>
          <a:p>
            <a:pPr marL="1257300" lvl="2" indent="-457200"/>
            <a:r>
              <a:rPr lang="en-US" sz="2000" i="1" smtClean="0"/>
              <a:t>Either</a:t>
            </a:r>
            <a:r>
              <a:rPr lang="en-US" sz="2000" smtClean="0"/>
              <a:t> record each work separately</a:t>
            </a:r>
          </a:p>
          <a:p>
            <a:pPr marL="1257300" lvl="2" indent="-457200"/>
            <a:r>
              <a:rPr lang="en-US" sz="2000" i="1" smtClean="0"/>
              <a:t>and/or</a:t>
            </a:r>
            <a:r>
              <a:rPr lang="en-US" sz="2000" smtClean="0"/>
              <a:t> append the term “Selections” to the appropriate conventional collective title, e.g.</a:t>
            </a:r>
          </a:p>
          <a:p>
            <a:pPr marL="1257300" lvl="3" indent="0">
              <a:buNone/>
            </a:pPr>
            <a:r>
              <a:rPr lang="en-US" sz="1600" smtClean="0"/>
              <a:t>Works. Selections</a:t>
            </a:r>
          </a:p>
          <a:p>
            <a:pPr marL="1257300" lvl="3" indent="0">
              <a:buNone/>
            </a:pPr>
            <a:r>
              <a:rPr lang="en-US" sz="1600" smtClean="0"/>
              <a:t>Plays. Selections</a:t>
            </a:r>
          </a:p>
          <a:p>
            <a:pPr marL="1257300" lvl="3" indent="0">
              <a:buNone/>
            </a:pPr>
            <a:r>
              <a:rPr lang="en-US" sz="1600" smtClean="0"/>
              <a:t>Speeches. Selections</a:t>
            </a:r>
          </a:p>
          <a:p>
            <a:pPr lvl="1" indent="-342900"/>
            <a:r>
              <a:rPr lang="en-US" sz="2400" smtClean="0"/>
              <a:t>NOTE: “Selections” can no longer stand alone.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3891246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title does not. It can only be recorded as part of the authorized access point for the work.</a:t>
            </a:r>
          </a:p>
          <a:p>
            <a:r>
              <a:rPr lang="en-US" sz="2800" smtClean="0"/>
              <a:t>Record in the MARC authorities format 1XX field, indicators as appropriate to the field</a:t>
            </a:r>
          </a:p>
          <a:p>
            <a:r>
              <a:rPr lang="en-US" sz="2800" smtClean="0"/>
              <a:t>Record the preferred title in subfield $t (100, 110, 111) or subfield $a (130). Other subfields may be appropriate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3617174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r>
              <a:rPr lang="en-US" sz="2400" dirty="0" smtClean="0"/>
              <a:t>The preferred title is bolded in each example</a:t>
            </a:r>
          </a:p>
          <a:p>
            <a:pPr marL="800100" lvl="2" indent="0">
              <a:buNone/>
            </a:pPr>
            <a:r>
              <a:rPr lang="en-US" sz="2000" dirty="0" smtClean="0"/>
              <a:t>100 1 $a Carter, Jimmy, $d 1924- $t </a:t>
            </a:r>
            <a:r>
              <a:rPr lang="en-US" sz="2000" b="1" dirty="0" smtClean="0"/>
              <a:t>Living faith</a:t>
            </a:r>
          </a:p>
          <a:p>
            <a:pPr marL="800100" lvl="2" indent="0">
              <a:buNone/>
            </a:pPr>
            <a:r>
              <a:rPr lang="en-US" sz="2000" dirty="0" smtClean="0"/>
              <a:t>100 1 $a Smith, Joseph, $c Jr., $d </a:t>
            </a:r>
            <a:r>
              <a:rPr lang="en-US" sz="2000" dirty="0"/>
              <a:t>1805-1844. $t </a:t>
            </a:r>
            <a:r>
              <a:rPr lang="en-US" sz="2000" b="1" dirty="0" smtClean="0"/>
              <a:t>King </a:t>
            </a:r>
            <a:r>
              <a:rPr lang="en-US" sz="2000" b="1" dirty="0"/>
              <a:t>Follett discourse</a:t>
            </a:r>
            <a:endParaRPr lang="en-US" sz="2000" b="1" dirty="0" smtClean="0"/>
          </a:p>
          <a:p>
            <a:pPr marL="800100" lvl="2" indent="0">
              <a:buNone/>
            </a:pPr>
            <a:r>
              <a:rPr lang="en-US" sz="2000" dirty="0" smtClean="0"/>
              <a:t>100 0 $a Elizabeth $b I, $c Queen of England, $d </a:t>
            </a:r>
            <a:r>
              <a:rPr lang="en-US" sz="2000" dirty="0"/>
              <a:t>1533-1603. </a:t>
            </a:r>
            <a:r>
              <a:rPr lang="en-US" sz="2000" dirty="0" smtClean="0"/>
              <a:t>$t </a:t>
            </a:r>
            <a:r>
              <a:rPr lang="en-US" sz="2000" b="1" dirty="0" smtClean="0"/>
              <a:t>Correspondence</a:t>
            </a:r>
            <a:endParaRPr lang="en-US" sz="2000" dirty="0"/>
          </a:p>
          <a:p>
            <a:pPr marL="800100" lvl="2" indent="0">
              <a:buNone/>
            </a:pPr>
            <a:r>
              <a:rPr lang="en-US" sz="2000" dirty="0"/>
              <a:t>100 1 $a Mozart, Wolfgang Amadeus, </a:t>
            </a:r>
            <a:r>
              <a:rPr lang="en-US" sz="2000" dirty="0" smtClean="0"/>
              <a:t>$d </a:t>
            </a:r>
            <a:r>
              <a:rPr lang="en-US" sz="2000" dirty="0"/>
              <a:t>1756-1791. $t </a:t>
            </a:r>
            <a:r>
              <a:rPr lang="en-US" sz="2000" b="1" dirty="0"/>
              <a:t>Works</a:t>
            </a:r>
            <a:r>
              <a:rPr lang="en-US" sz="2000" dirty="0"/>
              <a:t>. </a:t>
            </a:r>
            <a:r>
              <a:rPr lang="en-US" sz="2000" dirty="0" smtClean="0"/>
              <a:t>$k </a:t>
            </a:r>
            <a:r>
              <a:rPr lang="en-US" sz="2000" b="1" dirty="0" smtClean="0"/>
              <a:t>Selections</a:t>
            </a:r>
          </a:p>
          <a:p>
            <a:pPr marL="800100" lvl="2" indent="0">
              <a:buNone/>
            </a:pPr>
            <a:r>
              <a:rPr lang="es-ES" sz="2000" dirty="0" smtClean="0"/>
              <a:t>110 2 $a Banco </a:t>
            </a:r>
            <a:r>
              <a:rPr lang="es-ES" sz="2000" dirty="0"/>
              <a:t>de Bilbao. </a:t>
            </a:r>
            <a:r>
              <a:rPr lang="es-ES" sz="2000" dirty="0" smtClean="0"/>
              <a:t>$t </a:t>
            </a:r>
            <a:r>
              <a:rPr lang="es-ES" sz="2000" b="1" dirty="0"/>
              <a:t>Informe y </a:t>
            </a:r>
            <a:r>
              <a:rPr lang="es-ES" sz="2000" b="1" dirty="0" smtClean="0"/>
              <a:t>memoria</a:t>
            </a:r>
          </a:p>
          <a:p>
            <a:pPr marL="800100" lvl="2" indent="0">
              <a:buNone/>
            </a:pPr>
            <a:r>
              <a:rPr lang="en-US" sz="2000" dirty="0" smtClean="0"/>
              <a:t>110 1 $a United </a:t>
            </a:r>
            <a:r>
              <a:rPr lang="en-US" sz="2000" dirty="0"/>
              <a:t>States. </a:t>
            </a:r>
            <a:r>
              <a:rPr lang="en-US" sz="2000" dirty="0" smtClean="0"/>
              <a:t>$b Department </a:t>
            </a:r>
            <a:r>
              <a:rPr lang="en-US" sz="2000" dirty="0"/>
              <a:t>of Defense. </a:t>
            </a:r>
            <a:r>
              <a:rPr lang="en-US" sz="2000" dirty="0" smtClean="0"/>
              <a:t>$t </a:t>
            </a:r>
            <a:r>
              <a:rPr lang="en-US" sz="2000" b="1" dirty="0"/>
              <a:t>Military commission </a:t>
            </a:r>
            <a:r>
              <a:rPr lang="en-US" sz="2000" b="1" dirty="0" smtClean="0"/>
              <a:t>order</a:t>
            </a:r>
            <a:endParaRPr lang="en-US" sz="2000" dirty="0"/>
          </a:p>
          <a:p>
            <a:pPr marL="800100" lvl="2" indent="0">
              <a:buNone/>
            </a:pPr>
            <a:r>
              <a:rPr lang="en-US" sz="2000" dirty="0" smtClean="0"/>
              <a:t>130   0 $a </a:t>
            </a:r>
            <a:r>
              <a:rPr lang="en-US" sz="2000" b="1" dirty="0" smtClean="0"/>
              <a:t>Beowulf</a:t>
            </a:r>
          </a:p>
          <a:p>
            <a:pPr marL="800100" lvl="2" indent="0">
              <a:buNone/>
            </a:pPr>
            <a:r>
              <a:rPr lang="en-US" sz="2000" dirty="0" smtClean="0"/>
              <a:t>130   0 $a </a:t>
            </a:r>
            <a:r>
              <a:rPr lang="en-US" sz="2000" b="1" dirty="0" smtClean="0"/>
              <a:t>Primary colors</a:t>
            </a:r>
          </a:p>
          <a:p>
            <a:pPr marL="800100" lvl="2" indent="0">
              <a:buNone/>
            </a:pPr>
            <a:r>
              <a:rPr lang="en-US" sz="2000" dirty="0" smtClean="0"/>
              <a:t>130   0 $a </a:t>
            </a:r>
            <a:r>
              <a:rPr lang="en-US" sz="2000" b="1" dirty="0" smtClean="0"/>
              <a:t>Planet of the apes</a:t>
            </a:r>
            <a:r>
              <a:rPr lang="en-US" sz="2000" dirty="0" smtClean="0"/>
              <a:t> (Motion picture : 1968)</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287218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Variant Title</a:t>
            </a:r>
          </a:p>
        </p:txBody>
      </p:sp>
      <p:sp>
        <p:nvSpPr>
          <p:cNvPr id="25603" name="Content Placeholder 2"/>
          <p:cNvSpPr>
            <a:spLocks noGrp="1"/>
          </p:cNvSpPr>
          <p:nvPr>
            <p:ph idx="1"/>
          </p:nvPr>
        </p:nvSpPr>
        <p:spPr>
          <a:xfrm>
            <a:off x="457200" y="1600200"/>
            <a:ext cx="8229600" cy="4190999"/>
          </a:xfrm>
        </p:spPr>
        <p:txBody>
          <a:bodyPr/>
          <a:lstStyle/>
          <a:p>
            <a:pPr marL="0" indent="0">
              <a:buNone/>
            </a:pPr>
            <a:r>
              <a:rPr lang="en-US" sz="2800" smtClean="0"/>
              <a:t>Variant title (6.2.3)</a:t>
            </a:r>
          </a:p>
          <a:p>
            <a:r>
              <a:rPr lang="en-US" sz="2800" smtClean="0"/>
              <a:t>Any version of the title that differs from the form chosen as the preferred title.</a:t>
            </a:r>
            <a:endParaRPr lang="en-US" sz="2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2494195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a:t>
            </a:r>
          </a:p>
        </p:txBody>
      </p:sp>
      <p:sp>
        <p:nvSpPr>
          <p:cNvPr id="20483" name="Content Placeholder 2"/>
          <p:cNvSpPr>
            <a:spLocks noGrp="1"/>
          </p:cNvSpPr>
          <p:nvPr>
            <p:ph idx="1"/>
          </p:nvPr>
        </p:nvSpPr>
        <p:spPr/>
        <p:txBody>
          <a:bodyPr/>
          <a:lstStyle/>
          <a:p>
            <a:r>
              <a:rPr lang="en-US" sz="2800" dirty="0" smtClean="0"/>
              <a:t>Like the Preferred Title element, the Variant </a:t>
            </a:r>
            <a:r>
              <a:rPr lang="en-US" sz="2800" dirty="0"/>
              <a:t>T</a:t>
            </a:r>
            <a:r>
              <a:rPr lang="en-US" sz="2800" dirty="0" smtClean="0"/>
              <a:t>itle element (RDA 6.2.3) does not have a discrete place in MARC. It can only be recorded as part of the variant access point for the work.</a:t>
            </a:r>
          </a:p>
          <a:p>
            <a:r>
              <a:rPr lang="en-US" sz="2800" dirty="0"/>
              <a:t>Record in the MARC authorities format </a:t>
            </a:r>
            <a:r>
              <a:rPr lang="en-US" sz="2800" dirty="0" smtClean="0"/>
              <a:t>4XX </a:t>
            </a:r>
            <a:r>
              <a:rPr lang="en-US" sz="2800" dirty="0"/>
              <a:t>field, indicators as appropriate to the field</a:t>
            </a:r>
          </a:p>
          <a:p>
            <a:r>
              <a:rPr lang="en-US" sz="2800" dirty="0"/>
              <a:t>Record the </a:t>
            </a:r>
            <a:r>
              <a:rPr lang="en-US" sz="2800" dirty="0" smtClean="0"/>
              <a:t>variant title </a:t>
            </a:r>
            <a:r>
              <a:rPr lang="en-US" sz="2800" dirty="0"/>
              <a:t>in subfield $t </a:t>
            </a:r>
            <a:r>
              <a:rPr lang="en-US" sz="2800" dirty="0" smtClean="0"/>
              <a:t>(400</a:t>
            </a:r>
            <a:r>
              <a:rPr lang="en-US" sz="2800" dirty="0"/>
              <a:t>, 4</a:t>
            </a:r>
            <a:r>
              <a:rPr lang="en-US" sz="2800" dirty="0" smtClean="0"/>
              <a:t>10</a:t>
            </a:r>
            <a:r>
              <a:rPr lang="en-US" sz="2800" dirty="0"/>
              <a:t>, </a:t>
            </a:r>
            <a:r>
              <a:rPr lang="en-US" sz="2800" dirty="0" smtClean="0"/>
              <a:t>411</a:t>
            </a:r>
            <a:r>
              <a:rPr lang="en-US" sz="2800" dirty="0"/>
              <a:t>) or subfield $a </a:t>
            </a:r>
            <a:r>
              <a:rPr lang="en-US" sz="2800" dirty="0" smtClean="0"/>
              <a:t>(430</a:t>
            </a:r>
            <a:r>
              <a:rPr lang="en-US" sz="2800" dirty="0"/>
              <a:t>). Other subfields may be </a:t>
            </a:r>
            <a:r>
              <a:rPr lang="en-US" sz="2800" dirty="0" smtClean="0"/>
              <a:t>appropriate</a:t>
            </a:r>
            <a:endParaRPr lang="en-US" sz="28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2532644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endParaRPr lang="en-US" sz="2400" dirty="0" smtClean="0"/>
          </a:p>
          <a:p>
            <a:pPr marL="0" indent="0">
              <a:buNone/>
            </a:pPr>
            <a:r>
              <a:rPr lang="en-US" sz="2400" dirty="0" smtClean="0"/>
              <a:t>The variant title is bolded in each example</a:t>
            </a:r>
          </a:p>
          <a:p>
            <a:pPr marL="800100" lvl="2" indent="0">
              <a:buNone/>
            </a:pPr>
            <a:r>
              <a:rPr lang="en-US" sz="2000" dirty="0"/>
              <a:t>4</a:t>
            </a:r>
            <a:r>
              <a:rPr lang="en-US" sz="2000" dirty="0" smtClean="0"/>
              <a:t>00 1 $a Carter, Jimmy, $d 1924- $t </a:t>
            </a:r>
            <a:r>
              <a:rPr lang="en-US" sz="2000" b="1" dirty="0"/>
              <a:t>Personal beliefs of Jimmy </a:t>
            </a:r>
            <a:r>
              <a:rPr lang="en-US" sz="2000" b="1" dirty="0" smtClean="0"/>
              <a:t>Carter</a:t>
            </a:r>
          </a:p>
          <a:p>
            <a:pPr marL="800100" lvl="2" indent="0">
              <a:buNone/>
            </a:pPr>
            <a:r>
              <a:rPr lang="en-US" sz="2000" dirty="0" smtClean="0"/>
              <a:t>400 </a:t>
            </a:r>
            <a:r>
              <a:rPr lang="en-US" sz="2000" dirty="0"/>
              <a:t>1 $a Mozart, Wolfgang Amadeus, </a:t>
            </a:r>
            <a:r>
              <a:rPr lang="en-US" sz="2000" dirty="0" smtClean="0"/>
              <a:t>$d </a:t>
            </a:r>
            <a:r>
              <a:rPr lang="en-US" sz="2000" dirty="0"/>
              <a:t>1756-1791. $t </a:t>
            </a:r>
            <a:r>
              <a:rPr lang="en-US" sz="2000" b="1" dirty="0"/>
              <a:t>Best of </a:t>
            </a:r>
            <a:r>
              <a:rPr lang="en-US" sz="2000" b="1" dirty="0" smtClean="0"/>
              <a:t>Mozart</a:t>
            </a:r>
          </a:p>
          <a:p>
            <a:pPr marL="800100" lvl="2" indent="0">
              <a:buNone/>
            </a:pPr>
            <a:r>
              <a:rPr lang="es-ES" sz="2000" dirty="0" smtClean="0"/>
              <a:t>410 2 $a Banco </a:t>
            </a:r>
            <a:r>
              <a:rPr lang="es-ES" sz="2000" dirty="0"/>
              <a:t>de Bilbao. </a:t>
            </a:r>
            <a:r>
              <a:rPr lang="es-ES" sz="2000" dirty="0" smtClean="0"/>
              <a:t>$t </a:t>
            </a:r>
            <a:r>
              <a:rPr lang="es-ES" sz="2000" b="1" dirty="0" err="1"/>
              <a:t>Annual</a:t>
            </a:r>
            <a:r>
              <a:rPr lang="es-ES" sz="2000" b="1" dirty="0"/>
              <a:t> </a:t>
            </a:r>
            <a:r>
              <a:rPr lang="es-ES" sz="2000" b="1" dirty="0" err="1"/>
              <a:t>report</a:t>
            </a:r>
            <a:r>
              <a:rPr lang="es-ES" sz="2000" b="1" dirty="0"/>
              <a:t> and </a:t>
            </a:r>
            <a:r>
              <a:rPr lang="es-ES" sz="2000" b="1" dirty="0" err="1"/>
              <a:t>accounts</a:t>
            </a:r>
            <a:endParaRPr lang="es-ES" sz="2000" b="1" dirty="0"/>
          </a:p>
          <a:p>
            <a:pPr marL="800100" lvl="2" indent="0">
              <a:buNone/>
            </a:pPr>
            <a:r>
              <a:rPr lang="en-US" sz="2000" dirty="0"/>
              <a:t>4</a:t>
            </a:r>
            <a:r>
              <a:rPr lang="en-US" sz="2000" dirty="0" smtClean="0"/>
              <a:t>10 1 $a United </a:t>
            </a:r>
            <a:r>
              <a:rPr lang="en-US" sz="2000" dirty="0"/>
              <a:t>States. </a:t>
            </a:r>
            <a:r>
              <a:rPr lang="en-US" sz="2000" dirty="0" smtClean="0"/>
              <a:t>$b Department </a:t>
            </a:r>
            <a:r>
              <a:rPr lang="en-US" sz="2000" dirty="0"/>
              <a:t>of Defense. $t </a:t>
            </a:r>
            <a:r>
              <a:rPr lang="en-US" sz="2000" b="1" dirty="0"/>
              <a:t>Department of Defense military commission order</a:t>
            </a:r>
          </a:p>
          <a:p>
            <a:pPr marL="800100" lvl="2" indent="0">
              <a:buNone/>
            </a:pPr>
            <a:r>
              <a:rPr lang="en-US" sz="2000" dirty="0"/>
              <a:t>4</a:t>
            </a:r>
            <a:r>
              <a:rPr lang="en-US" sz="2000" dirty="0" smtClean="0"/>
              <a:t>30   0 $a </a:t>
            </a:r>
            <a:r>
              <a:rPr lang="en-US" sz="2000" b="1" dirty="0" err="1"/>
              <a:t>Bjowulf</a:t>
            </a:r>
            <a:endParaRPr lang="en-US" sz="2000" b="1" dirty="0"/>
          </a:p>
          <a:p>
            <a:pPr marL="800100" lvl="2" indent="0">
              <a:buNone/>
            </a:pPr>
            <a:r>
              <a:rPr lang="en-US" sz="2000" dirty="0"/>
              <a:t>4</a:t>
            </a:r>
            <a:r>
              <a:rPr lang="en-US" sz="2000" dirty="0" smtClean="0"/>
              <a:t>30   0 $a </a:t>
            </a:r>
            <a:r>
              <a:rPr lang="en-US" sz="2000" b="1" dirty="0" smtClean="0"/>
              <a:t>Primary colors</a:t>
            </a:r>
          </a:p>
          <a:p>
            <a:pPr marL="800100" lvl="2" indent="0">
              <a:buNone/>
            </a:pPr>
            <a:r>
              <a:rPr lang="en-US" sz="2000" dirty="0" smtClean="0"/>
              <a:t>430   0 $a </a:t>
            </a:r>
            <a:r>
              <a:rPr lang="en-US" sz="2000" b="1" dirty="0" smtClean="0"/>
              <a:t>Monkey planet </a:t>
            </a:r>
            <a:r>
              <a:rPr lang="en-US" sz="2000" dirty="0" smtClean="0"/>
              <a:t>(Motion picture)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2691830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Works: Form</a:t>
            </a:r>
          </a:p>
        </p:txBody>
      </p:sp>
      <p:sp>
        <p:nvSpPr>
          <p:cNvPr id="32771" name="Content Placeholder 2"/>
          <p:cNvSpPr>
            <a:spLocks noGrp="1"/>
          </p:cNvSpPr>
          <p:nvPr>
            <p:ph idx="1"/>
          </p:nvPr>
        </p:nvSpPr>
        <p:spPr/>
        <p:txBody>
          <a:bodyPr/>
          <a:lstStyle/>
          <a:p>
            <a:r>
              <a:rPr lang="en-US" smtClean="0"/>
              <a:t>RDA 6.3. Form of work is core if needed to differentiate the name of a work from the name of another entity (another work, or the name of a person, family, or corporate body)</a:t>
            </a:r>
          </a:p>
          <a:p>
            <a:r>
              <a:rPr lang="en-US" smtClean="0"/>
              <a:t>It can be recorded as an element whether or not needed to distinguish</a:t>
            </a:r>
          </a:p>
          <a:p>
            <a:r>
              <a:rPr lang="en-US" smtClean="0"/>
              <a:t>Record in MARC 380 field</a:t>
            </a:r>
          </a:p>
          <a:p>
            <a:r>
              <a:rPr lang="en-US" smtClean="0"/>
              <a:t>There is no controlled vocabulary</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1508600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Work Authority Record</a:t>
            </a:r>
            <a:br>
              <a:rPr lang="en-US" smtClean="0"/>
            </a:br>
            <a:r>
              <a:rPr lang="en-US" smtClean="0"/>
              <a:t>Piedra de sol, Iliad</a:t>
            </a:r>
          </a:p>
        </p:txBody>
      </p:sp>
      <p:sp>
        <p:nvSpPr>
          <p:cNvPr id="3" name="Content Placeholder 2"/>
          <p:cNvSpPr>
            <a:spLocks noGrp="1"/>
          </p:cNvSpPr>
          <p:nvPr>
            <p:ph idx="1"/>
          </p:nvPr>
        </p:nvSpPr>
        <p:spPr/>
        <p:txBody>
          <a:bodyPr/>
          <a:lstStyle/>
          <a:p>
            <a:pPr>
              <a:buFont typeface="Arial" charset="0"/>
              <a:buNone/>
              <a:defRPr/>
            </a:pPr>
            <a:endParaRPr lang="en-US" smtClean="0"/>
          </a:p>
          <a:p>
            <a:pPr>
              <a:buFont typeface="Arial" charset="0"/>
              <a:buNone/>
              <a:defRPr/>
            </a:pPr>
            <a:r>
              <a:rPr lang="en-US" smtClean="0"/>
              <a:t>The form of both works is “Poem”.</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380	$a Poem</a:t>
            </a:r>
          </a:p>
          <a:p>
            <a:pPr>
              <a:buFont typeface="Arial" charset="0"/>
              <a:buNone/>
              <a:defRPr/>
            </a:pPr>
            <a:endParaRPr lang="en-US" smtClean="0"/>
          </a:p>
          <a:p>
            <a:pPr>
              <a:buFont typeface="Arial" charset="0"/>
              <a:buNone/>
              <a:defRPr/>
            </a:pPr>
            <a:r>
              <a:rPr lang="en-US" smtClean="0"/>
              <a:t>Exercise: Add this to the authority records.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1653145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a:t>
            </a:r>
          </a:p>
          <a:p>
            <a:pPr>
              <a:buFont typeface="Arial" charset="0"/>
              <a:buNone/>
              <a:defRPr/>
            </a:pPr>
            <a:endParaRPr lang="en-US" smtClean="0"/>
          </a:p>
          <a:p>
            <a:pPr lvl="1">
              <a:defRPr/>
            </a:pPr>
            <a:r>
              <a:rPr lang="en-US" smtClean="0"/>
              <a:t>Represents the work </a:t>
            </a:r>
            <a:r>
              <a:rPr lang="en-US" i="1" smtClean="0"/>
              <a:t>Odyssey</a:t>
            </a:r>
            <a:r>
              <a:rPr lang="en-US" smtClean="0"/>
              <a:t> as well as all Greek expressions of the </a:t>
            </a:r>
            <a:r>
              <a:rPr lang="en-US" i="1" smtClean="0"/>
              <a:t>Odyssey</a:t>
            </a:r>
            <a:r>
              <a:rPr lang="en-US" smtClean="0"/>
              <a:t>, of which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extLst>
      <p:ext uri="{BB962C8B-B14F-4D97-AF65-F5344CB8AC3E}">
        <p14:creationId xmlns:p14="http://schemas.microsoft.com/office/powerpoint/2010/main" val="516189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Attributes of Works: Date</a:t>
            </a:r>
          </a:p>
        </p:txBody>
      </p:sp>
      <p:sp>
        <p:nvSpPr>
          <p:cNvPr id="34819" name="Content Placeholder 2"/>
          <p:cNvSpPr>
            <a:spLocks noGrp="1"/>
          </p:cNvSpPr>
          <p:nvPr>
            <p:ph idx="1"/>
          </p:nvPr>
        </p:nvSpPr>
        <p:spPr>
          <a:xfrm>
            <a:off x="457200" y="1371600"/>
            <a:ext cx="8305800" cy="4800600"/>
          </a:xfrm>
        </p:spPr>
        <p:txBody>
          <a:bodyPr/>
          <a:lstStyle/>
          <a:p>
            <a:r>
              <a:rPr lang="en-US" sz="2800" smtClean="0"/>
              <a:t>RDA 6.4. Date is defined as the earliest date associated with a work. Lacking other evidence, the date of the first publication may be used</a:t>
            </a:r>
          </a:p>
          <a:p>
            <a:r>
              <a:rPr lang="en-US" sz="2800" smtClean="0"/>
              <a:t>Date is core only if needed to differentiate between a work and other entities with the same name. </a:t>
            </a:r>
          </a:p>
          <a:p>
            <a:r>
              <a:rPr lang="en-US" sz="2800" smtClean="0"/>
              <a:t>The element may be recorded whether needed to distinguish or not.</a:t>
            </a:r>
          </a:p>
          <a:p>
            <a:r>
              <a:rPr lang="en-US" sz="2800" smtClean="0"/>
              <a:t>Date is recorded in MARC 046</a:t>
            </a:r>
          </a:p>
          <a:p>
            <a:pPr lvl="1"/>
            <a:r>
              <a:rPr lang="en-US" sz="2400" smtClean="0"/>
              <a:t>Beginning date or single date = $k</a:t>
            </a:r>
          </a:p>
          <a:p>
            <a:pPr lvl="1"/>
            <a:r>
              <a:rPr lang="en-US" sz="2400" smtClean="0"/>
              <a:t>Ending date = $l</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2473557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Work Authority Record</a:t>
            </a:r>
            <a:br>
              <a:rPr lang="en-US" smtClean="0"/>
            </a:br>
            <a:r>
              <a:rPr lang="en-US" smtClean="0"/>
              <a:t>Piedra de sol</a:t>
            </a:r>
          </a:p>
        </p:txBody>
      </p:sp>
      <p:sp>
        <p:nvSpPr>
          <p:cNvPr id="3" name="Content Placeholder 2"/>
          <p:cNvSpPr>
            <a:spLocks noGrp="1"/>
          </p:cNvSpPr>
          <p:nvPr>
            <p:ph idx="1"/>
          </p:nvPr>
        </p:nvSpPr>
        <p:spPr/>
        <p:txBody>
          <a:bodyPr/>
          <a:lstStyle/>
          <a:p>
            <a:pPr>
              <a:buFont typeface="Arial" charset="0"/>
              <a:buNone/>
              <a:defRPr/>
            </a:pPr>
            <a:r>
              <a:rPr lang="en-US" smtClean="0"/>
              <a:t>This work was first published in 1957. The cataloger has no other information about the date of the work.</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1957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3040087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 name="Content Placeholder 2"/>
          <p:cNvSpPr>
            <a:spLocks noGrp="1"/>
          </p:cNvSpPr>
          <p:nvPr>
            <p:ph idx="1"/>
          </p:nvPr>
        </p:nvSpPr>
        <p:spPr/>
        <p:txBody>
          <a:bodyPr/>
          <a:lstStyle/>
          <a:p>
            <a:pPr>
              <a:buFont typeface="Arial" charset="0"/>
              <a:buNone/>
              <a:defRPr/>
            </a:pPr>
            <a:r>
              <a:rPr lang="en-US" smtClean="0"/>
              <a:t>According to Brill’s New Pauly this work was created in the second half of the 8th century BC.</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-07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2462881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Attributes of Works: Place of Origin</a:t>
            </a:r>
          </a:p>
        </p:txBody>
      </p:sp>
      <p:sp>
        <p:nvSpPr>
          <p:cNvPr id="36867" name="Content Placeholder 2"/>
          <p:cNvSpPr>
            <a:spLocks noGrp="1"/>
          </p:cNvSpPr>
          <p:nvPr>
            <p:ph idx="1"/>
          </p:nvPr>
        </p:nvSpPr>
        <p:spPr/>
        <p:txBody>
          <a:bodyPr/>
          <a:lstStyle/>
          <a:p>
            <a:r>
              <a:rPr lang="en-US" sz="2800" smtClean="0"/>
              <a:t>RDA 6.5. Place of origin of the work is the country or other territorial jurisdiction from which a work originated.</a:t>
            </a:r>
          </a:p>
          <a:p>
            <a:r>
              <a:rPr lang="en-US" sz="2800" smtClean="0"/>
              <a:t>It is </a:t>
            </a:r>
            <a:r>
              <a:rPr lang="en-US" sz="2800" i="1" smtClean="0"/>
              <a:t>not</a:t>
            </a:r>
            <a:r>
              <a:rPr lang="en-US" sz="2800" smtClean="0"/>
              <a:t> the setting of the work (what the work is “about”)</a:t>
            </a:r>
          </a:p>
          <a:p>
            <a:r>
              <a:rPr lang="en-US" sz="2800" smtClean="0"/>
              <a:t>Information may be taken from any source.</a:t>
            </a:r>
          </a:p>
          <a:p>
            <a:r>
              <a:rPr lang="en-US" sz="2800" smtClean="0"/>
              <a:t>Place of origin is core if needed to differentiate.</a:t>
            </a:r>
          </a:p>
          <a:p>
            <a:r>
              <a:rPr lang="en-US" sz="2800" smtClean="0"/>
              <a:t>Whether core or not, the element may be recorded.</a:t>
            </a:r>
          </a:p>
          <a:p>
            <a:r>
              <a:rPr lang="en-US" sz="2800" smtClean="0"/>
              <a:t>Place of origin is recorded in MARC 370 field $g</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2300805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the place of origin of a work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3427119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6.5.1.3 instructs us to follow chapter 16, including abbreviations; chapter 16 refers us to Appendix B. </a:t>
            </a:r>
          </a:p>
          <a:p>
            <a:r>
              <a:rPr lang="en-US" smtClean="0"/>
              <a:t>B.11 is similar to the place names abbreviations list in AACR2</a:t>
            </a:r>
          </a:p>
          <a:p>
            <a:r>
              <a:rPr lang="en-US" smtClean="0"/>
              <a:t>So when recording this attribute for a person, use, e.g., “U.S.”, not “United States.”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3612544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Piedra de sol</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The cataloger only knows that the place of origin of </a:t>
            </a:r>
            <a:r>
              <a:rPr lang="en-US" i="1" smtClean="0"/>
              <a:t>Piedra de sol </a:t>
            </a:r>
            <a:r>
              <a:rPr lang="en-US" smtClean="0"/>
              <a:t>is Mexico.</a:t>
            </a:r>
          </a:p>
          <a:p>
            <a:pPr marL="342900" lvl="1" indent="-342900">
              <a:buFont typeface="Arial" charset="0"/>
              <a:buNone/>
              <a:defRPr/>
            </a:pPr>
            <a:endParaRPr lang="es-ES" smtClean="0"/>
          </a:p>
          <a:p>
            <a:pPr marL="342900" lvl="1" indent="-342900">
              <a:buFont typeface="Arial" charset="0"/>
              <a:buNone/>
              <a:defRPr/>
            </a:pPr>
            <a:r>
              <a:rPr lang="es-ES" smtClean="0"/>
              <a:t>This place is established as Mexico</a:t>
            </a:r>
          </a:p>
          <a:p>
            <a:pPr marL="342900" lvl="1"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Mexico</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3335525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According to Brill’s New Pauly, this work was created in Ionia (Asia Minor).</a:t>
            </a:r>
          </a:p>
          <a:p>
            <a:pPr marL="342900" lvl="1" indent="-342900">
              <a:buFont typeface="Arial" charset="0"/>
              <a:buNone/>
              <a:defRPr/>
            </a:pPr>
            <a:endParaRPr lang="es-ES" smtClean="0"/>
          </a:p>
          <a:p>
            <a:pPr marL="342900" lvl="1" indent="-342900">
              <a:buFont typeface="Arial" charset="0"/>
              <a:buNone/>
              <a:defRPr/>
            </a:pPr>
            <a:r>
              <a:rPr lang="es-ES" smtClean="0"/>
              <a:t>This place is established as Ionia; Asia Minor is established as Turkey</a:t>
            </a:r>
          </a:p>
          <a:p>
            <a:pPr marL="742950" lvl="2"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Ionia $g Turkey</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2439880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Place of Origin</a:t>
            </a:r>
          </a:p>
        </p:txBody>
      </p:sp>
      <p:sp>
        <p:nvSpPr>
          <p:cNvPr id="3" name="Content Placeholder 2"/>
          <p:cNvSpPr>
            <a:spLocks noGrp="1"/>
          </p:cNvSpPr>
          <p:nvPr>
            <p:ph idx="1"/>
          </p:nvPr>
        </p:nvSpPr>
        <p:spPr>
          <a:xfrm>
            <a:off x="457200" y="1600201"/>
            <a:ext cx="8229600" cy="3124200"/>
          </a:xfrm>
          <a:ln>
            <a:solidFill>
              <a:schemeClr val="tx1"/>
            </a:solidFill>
          </a:ln>
        </p:spPr>
        <p:txBody>
          <a:bodyPr/>
          <a:lstStyle/>
          <a:p>
            <a:pPr marL="0" indent="0">
              <a:buNone/>
            </a:pPr>
            <a:r>
              <a:rPr lang="en-US" sz="2800" smtClean="0"/>
              <a:t>046</a:t>
            </a:r>
            <a:r>
              <a:rPr lang="en-US" sz="2800"/>
              <a:t>	</a:t>
            </a:r>
            <a:r>
              <a:rPr lang="en-US" sz="2800" smtClean="0"/>
              <a:t>$k </a:t>
            </a:r>
            <a:r>
              <a:rPr lang="en-US" sz="2800"/>
              <a:t>1495˜ </a:t>
            </a:r>
            <a:r>
              <a:rPr lang="en-US" sz="2800" smtClean="0"/>
              <a:t>$l </a:t>
            </a:r>
            <a:r>
              <a:rPr lang="en-US" sz="2800"/>
              <a:t>1497 </a:t>
            </a:r>
            <a:r>
              <a:rPr lang="en-US" sz="2800" smtClean="0"/>
              <a:t>$2 </a:t>
            </a:r>
            <a:r>
              <a:rPr lang="en-US" sz="2800"/>
              <a:t>edtf</a:t>
            </a:r>
          </a:p>
          <a:p>
            <a:pPr marL="0" indent="0">
              <a:buNone/>
            </a:pPr>
            <a:r>
              <a:rPr lang="en-US" sz="2800"/>
              <a:t>100 0	</a:t>
            </a:r>
            <a:r>
              <a:rPr lang="en-US" sz="2800" smtClean="0"/>
              <a:t>$a </a:t>
            </a:r>
            <a:r>
              <a:rPr lang="en-US" sz="2800"/>
              <a:t>Leonardo, </a:t>
            </a:r>
            <a:r>
              <a:rPr lang="en-US" sz="2800" smtClean="0"/>
              <a:t>$c </a:t>
            </a:r>
            <a:r>
              <a:rPr lang="en-US" sz="2800"/>
              <a:t>da Vinci, </a:t>
            </a:r>
            <a:r>
              <a:rPr lang="en-US" sz="2800" smtClean="0"/>
              <a:t>$d </a:t>
            </a:r>
            <a:r>
              <a:rPr lang="en-US" sz="2800"/>
              <a:t>1452-1519. </a:t>
            </a:r>
            <a:r>
              <a:rPr lang="en-US" sz="2800" smtClean="0"/>
              <a:t>$t </a:t>
            </a:r>
            <a:r>
              <a:rPr lang="en-US" sz="2800"/>
              <a:t>Last supper</a:t>
            </a:r>
          </a:p>
          <a:p>
            <a:pPr marL="0" indent="0">
              <a:buNone/>
            </a:pPr>
            <a:r>
              <a:rPr lang="en-US" sz="2800" b="1"/>
              <a:t>370	</a:t>
            </a:r>
            <a:r>
              <a:rPr lang="en-US" sz="2800" b="1" smtClean="0"/>
              <a:t>$g </a:t>
            </a:r>
            <a:r>
              <a:rPr lang="en-US" sz="2800" b="1"/>
              <a:t>Milan, Italy</a:t>
            </a:r>
          </a:p>
          <a:p>
            <a:pPr marL="0" indent="0">
              <a:buNone/>
            </a:pPr>
            <a:r>
              <a:rPr lang="en-US" sz="2800"/>
              <a:t>373	</a:t>
            </a:r>
            <a:r>
              <a:rPr lang="en-US" sz="2800" smtClean="0"/>
              <a:t>$a </a:t>
            </a:r>
            <a:r>
              <a:rPr lang="en-US" sz="2800"/>
              <a:t>Santa Maria delle Grazie (Church : Milan, Italy)</a:t>
            </a:r>
          </a:p>
          <a:p>
            <a:pPr marL="0" indent="0">
              <a:buNone/>
            </a:pPr>
            <a:r>
              <a:rPr lang="en-US" sz="2800"/>
              <a:t>380	</a:t>
            </a:r>
            <a:r>
              <a:rPr lang="en-US" sz="2800" smtClean="0"/>
              <a:t>$a </a:t>
            </a:r>
            <a:r>
              <a:rPr lang="en-US" sz="2800"/>
              <a:t>Mural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335877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143000"/>
          </a:xfrm>
        </p:spPr>
        <p:txBody>
          <a:bodyPr/>
          <a:lstStyle/>
          <a:p>
            <a:r>
              <a:rPr lang="en-US" smtClean="0"/>
              <a:t>Attributes of Works: Other Distinguishing Characteristics</a:t>
            </a:r>
          </a:p>
        </p:txBody>
      </p:sp>
      <p:sp>
        <p:nvSpPr>
          <p:cNvPr id="41987" name="Content Placeholder 2"/>
          <p:cNvSpPr>
            <a:spLocks noGrp="1"/>
          </p:cNvSpPr>
          <p:nvPr>
            <p:ph idx="1"/>
          </p:nvPr>
        </p:nvSpPr>
        <p:spPr>
          <a:xfrm>
            <a:off x="457200" y="1447800"/>
            <a:ext cx="8229600" cy="4678363"/>
          </a:xfrm>
        </p:spPr>
        <p:txBody>
          <a:bodyPr/>
          <a:lstStyle/>
          <a:p>
            <a:r>
              <a:rPr lang="en-US" sz="2400" smtClean="0"/>
              <a:t>6.6. A characteristic that serves to differentiate the name of a work from another entity with the same name</a:t>
            </a:r>
          </a:p>
          <a:p>
            <a:r>
              <a:rPr lang="en-US" sz="2400" smtClean="0"/>
              <a:t>Core if needed to differentiate</a:t>
            </a:r>
          </a:p>
          <a:p>
            <a:r>
              <a:rPr lang="en-US" sz="2400" smtClean="0"/>
              <a:t>May be recorded, whether needed to distinguish or not</a:t>
            </a:r>
          </a:p>
          <a:p>
            <a:pPr lvl="1"/>
            <a:r>
              <a:rPr lang="en-US" sz="2400" smtClean="0"/>
              <a:t>Various MARC fields</a:t>
            </a:r>
          </a:p>
          <a:p>
            <a:pPr lvl="2"/>
            <a:r>
              <a:rPr lang="en-US" smtClean="0"/>
              <a:t>046 (date)</a:t>
            </a:r>
          </a:p>
          <a:p>
            <a:pPr lvl="2"/>
            <a:r>
              <a:rPr lang="en-US" smtClean="0"/>
              <a:t>370 (place)</a:t>
            </a:r>
          </a:p>
          <a:p>
            <a:pPr lvl="2"/>
            <a:r>
              <a:rPr lang="en-US" smtClean="0"/>
              <a:t>373 (corporate body)</a:t>
            </a:r>
          </a:p>
          <a:p>
            <a:pPr lvl="2"/>
            <a:r>
              <a:rPr lang="en-US" smtClean="0"/>
              <a:t>380 (form)</a:t>
            </a:r>
          </a:p>
          <a:p>
            <a:pPr lvl="2"/>
            <a:r>
              <a:rPr lang="en-US" smtClean="0"/>
              <a:t>381 (anything else)</a:t>
            </a:r>
          </a:p>
          <a:p>
            <a:pPr lvl="2"/>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126425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a:xfrm>
            <a:off x="457200" y="1295400"/>
            <a:ext cx="8229600" cy="4525963"/>
          </a:xfrm>
        </p:spPr>
        <p:txBody>
          <a:bodyPr/>
          <a:lstStyle/>
          <a:p>
            <a:pPr>
              <a:buFont typeface="Arial" charset="0"/>
              <a:buNone/>
              <a:defRPr/>
            </a:pPr>
            <a:r>
              <a:rPr lang="en-US" smtClean="0"/>
              <a:t>RDA authorized access point for the work:</a:t>
            </a:r>
          </a:p>
          <a:p>
            <a:pPr>
              <a:buFont typeface="Arial" charset="0"/>
              <a:buNone/>
              <a:defRPr/>
            </a:pPr>
            <a:r>
              <a:rPr lang="en-US" smtClean="0"/>
              <a:t>	</a:t>
            </a:r>
            <a:r>
              <a:rPr lang="en-US" smtClean="0">
                <a:solidFill>
                  <a:schemeClr val="tx2">
                    <a:lumMod val="60000"/>
                    <a:lumOff val="40000"/>
                  </a:schemeClr>
                </a:solidFill>
              </a:rPr>
              <a:t>Homer. Odyssey</a:t>
            </a:r>
          </a:p>
          <a:p>
            <a:pPr lvl="1">
              <a:defRPr/>
            </a:pPr>
            <a:r>
              <a:rPr lang="en-US" smtClean="0"/>
              <a:t>Represents the work </a:t>
            </a:r>
            <a:r>
              <a:rPr lang="en-US" i="1" smtClean="0"/>
              <a:t>Odyssey</a:t>
            </a:r>
            <a:r>
              <a:rPr lang="en-US" smtClean="0"/>
              <a:t> only, not the Greek expressions</a:t>
            </a:r>
          </a:p>
          <a:p>
            <a:pPr>
              <a:buFont typeface="Arial" charset="0"/>
              <a:buNone/>
              <a:defRPr/>
            </a:pPr>
            <a:r>
              <a:rPr lang="en-US" smtClean="0"/>
              <a:t>RDA authorized access point for a Greek expression:</a:t>
            </a:r>
          </a:p>
          <a:p>
            <a:pPr>
              <a:buFont typeface="Arial" charset="0"/>
              <a:buNone/>
              <a:defRPr/>
            </a:pPr>
            <a:r>
              <a:rPr lang="en-US" smtClean="0"/>
              <a:t>	</a:t>
            </a:r>
            <a:r>
              <a:rPr lang="en-US" smtClean="0">
                <a:solidFill>
                  <a:schemeClr val="tx2">
                    <a:lumMod val="60000"/>
                    <a:lumOff val="40000"/>
                  </a:schemeClr>
                </a:solidFill>
              </a:rPr>
              <a:t>Homer. Odyssey. Greek (Monro and Allen)</a:t>
            </a:r>
          </a:p>
          <a:p>
            <a:pPr lvl="1">
              <a:defRPr/>
            </a:pPr>
            <a:r>
              <a:rPr lang="en-US" smtClean="0"/>
              <a:t>Represents the Greek expression of the </a:t>
            </a:r>
            <a:r>
              <a:rPr lang="en-US" i="1" smtClean="0"/>
              <a:t>Odyssey</a:t>
            </a:r>
            <a:r>
              <a:rPr lang="en-US" smtClean="0"/>
              <a:t> edited by David Monro and Thomas Allen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131400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Other Distinguishing Characteristics</a:t>
            </a:r>
          </a:p>
        </p:txBody>
      </p:sp>
      <p:sp>
        <p:nvSpPr>
          <p:cNvPr id="3" name="Content Placeholder 2"/>
          <p:cNvSpPr>
            <a:spLocks noGrp="1"/>
          </p:cNvSpPr>
          <p:nvPr>
            <p:ph idx="1"/>
          </p:nvPr>
        </p:nvSpPr>
        <p:spPr>
          <a:xfrm>
            <a:off x="457200" y="1600201"/>
            <a:ext cx="8229600" cy="2514600"/>
          </a:xfrm>
          <a:ln>
            <a:solidFill>
              <a:schemeClr val="tx1"/>
            </a:solidFill>
          </a:ln>
        </p:spPr>
        <p:txBody>
          <a:bodyPr/>
          <a:lstStyle/>
          <a:p>
            <a:pPr marL="0" indent="0">
              <a:buNone/>
            </a:pPr>
            <a:r>
              <a:rPr lang="en-US" sz="2400" smtClean="0"/>
              <a:t>046	$k 1965</a:t>
            </a:r>
            <a:endParaRPr lang="en-US" sz="2400"/>
          </a:p>
          <a:p>
            <a:pPr marL="0" indent="0">
              <a:buNone/>
            </a:pPr>
            <a:r>
              <a:rPr lang="en-US" sz="2400"/>
              <a:t>130  0	$a Harlow (Motion picture : 1965 : </a:t>
            </a:r>
            <a:r>
              <a:rPr lang="en-US" sz="2400" smtClean="0"/>
              <a:t>Segal)</a:t>
            </a:r>
            <a:endParaRPr lang="en-US" sz="2400"/>
          </a:p>
          <a:p>
            <a:pPr marL="0" indent="0">
              <a:buNone/>
            </a:pPr>
            <a:r>
              <a:rPr lang="en-US" sz="2400"/>
              <a:t>380  </a:t>
            </a:r>
            <a:r>
              <a:rPr lang="en-US" sz="2400" smtClean="0"/>
              <a:t>	$a Motion picture</a:t>
            </a:r>
          </a:p>
          <a:p>
            <a:pPr marL="0" indent="0">
              <a:buNone/>
            </a:pPr>
            <a:r>
              <a:rPr lang="en-US" sz="2400" b="1" smtClean="0"/>
              <a:t>381	$a Segal</a:t>
            </a:r>
          </a:p>
          <a:p>
            <a:pPr marL="0" indent="0">
              <a:buNone/>
            </a:pPr>
            <a:r>
              <a:rPr lang="pt-BR" sz="2400" smtClean="0"/>
              <a:t>500 1	$w r $i Film </a:t>
            </a:r>
            <a:r>
              <a:rPr lang="pt-BR" sz="2400"/>
              <a:t>director: $a Segal, Alex, </a:t>
            </a:r>
            <a:r>
              <a:rPr lang="pt-BR" sz="2400" smtClean="0"/>
              <a:t>$d </a:t>
            </a:r>
            <a:r>
              <a:rPr lang="pt-BR" sz="2400"/>
              <a:t>1915-1977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4246641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Works:</a:t>
            </a:r>
            <a:br>
              <a:rPr lang="en-US" smtClean="0"/>
            </a:br>
            <a:r>
              <a:rPr lang="en-US" smtClean="0"/>
              <a:t>Other RDA Elements</a:t>
            </a:r>
          </a:p>
        </p:txBody>
      </p:sp>
      <p:sp>
        <p:nvSpPr>
          <p:cNvPr id="43011" name="Content Placeholder 2"/>
          <p:cNvSpPr>
            <a:spLocks noGrp="1"/>
          </p:cNvSpPr>
          <p:nvPr>
            <p:ph idx="1"/>
          </p:nvPr>
        </p:nvSpPr>
        <p:spPr/>
        <p:txBody>
          <a:bodyPr/>
          <a:lstStyle/>
          <a:p>
            <a:r>
              <a:rPr lang="en-US" smtClean="0"/>
              <a:t>6.7. History of the Work. Recorded in MARC 678</a:t>
            </a:r>
          </a:p>
          <a:p>
            <a:r>
              <a:rPr lang="en-US" smtClean="0"/>
              <a:t>6.8. Identifier. Core element; LCCN, recorded in 010</a:t>
            </a:r>
          </a:p>
          <a:p>
            <a:r>
              <a:rPr lang="en-US" smtClean="0"/>
              <a:t>Musical works: RDA 6.14-6.18</a:t>
            </a:r>
          </a:p>
          <a:p>
            <a:r>
              <a:rPr lang="en-US" smtClean="0"/>
              <a:t>Legal works: RDA 6.19-6.22</a:t>
            </a:r>
          </a:p>
          <a:p>
            <a:r>
              <a:rPr lang="en-US" smtClean="0"/>
              <a:t>Religious works: RDA 6.26</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4133203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Brief Whirl Through</a:t>
            </a:r>
            <a:br>
              <a:rPr lang="en-US" smtClean="0"/>
            </a:br>
            <a:r>
              <a:rPr lang="en-US" smtClean="0"/>
              <a:t>Musical Works</a:t>
            </a:r>
            <a:endParaRPr lang="en-US"/>
          </a:p>
        </p:txBody>
      </p:sp>
      <p:sp>
        <p:nvSpPr>
          <p:cNvPr id="3" name="Content Placeholder 2"/>
          <p:cNvSpPr>
            <a:spLocks noGrp="1"/>
          </p:cNvSpPr>
          <p:nvPr>
            <p:ph idx="1"/>
          </p:nvPr>
        </p:nvSpPr>
        <p:spPr/>
        <p:txBody>
          <a:bodyPr/>
          <a:lstStyle/>
          <a:p>
            <a:r>
              <a:rPr lang="en-US" smtClean="0"/>
              <a:t>Most of the attributes of other works also apply to musical works, but</a:t>
            </a:r>
          </a:p>
          <a:p>
            <a:pPr lvl="1"/>
            <a:r>
              <a:rPr lang="en-US" smtClean="0"/>
              <a:t>Titles (some differences)</a:t>
            </a:r>
          </a:p>
          <a:p>
            <a:pPr lvl="1"/>
            <a:r>
              <a:rPr lang="en-US" smtClean="0"/>
              <a:t>Attributes applicable only to musical works</a:t>
            </a:r>
          </a:p>
          <a:p>
            <a:pPr lvl="2"/>
            <a:r>
              <a:rPr lang="en-US" smtClean="0"/>
              <a:t>Medium of performance</a:t>
            </a:r>
          </a:p>
          <a:p>
            <a:pPr lvl="2"/>
            <a:r>
              <a:rPr lang="en-US" smtClean="0"/>
              <a:t>Numeric designation</a:t>
            </a:r>
          </a:p>
          <a:p>
            <a:pPr lvl="2"/>
            <a:r>
              <a:rPr lang="en-US" smtClean="0"/>
              <a:t>Key</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1552443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a:t>
            </a:r>
            <a:endParaRPr lang="en-US"/>
          </a:p>
        </p:txBody>
      </p:sp>
      <p:sp>
        <p:nvSpPr>
          <p:cNvPr id="3" name="Content Placeholder 2"/>
          <p:cNvSpPr>
            <a:spLocks noGrp="1"/>
          </p:cNvSpPr>
          <p:nvPr>
            <p:ph idx="1"/>
          </p:nvPr>
        </p:nvSpPr>
        <p:spPr/>
        <p:txBody>
          <a:bodyPr/>
          <a:lstStyle/>
          <a:p>
            <a:r>
              <a:rPr lang="en-US"/>
              <a:t>6.14.2.3. </a:t>
            </a:r>
            <a:r>
              <a:rPr lang="en-US" smtClean="0"/>
              <a:t>“Choose </a:t>
            </a:r>
            <a:r>
              <a:rPr lang="en-US"/>
              <a:t>as the preferred title for a musical work the composer’s original title in the language in which it was </a:t>
            </a:r>
            <a:r>
              <a:rPr lang="en-US" smtClean="0"/>
              <a:t>presented.”</a:t>
            </a:r>
          </a:p>
          <a:p>
            <a:pPr marL="857250" lvl="2" indent="0">
              <a:buNone/>
            </a:pPr>
            <a:r>
              <a:rPr lang="en-US" smtClean="0"/>
              <a:t>Die Zauberflo</a:t>
            </a:r>
            <a:r>
              <a:rPr lang="en-US"/>
              <a:t>̈</a:t>
            </a:r>
            <a:r>
              <a:rPr lang="en-US" smtClean="0"/>
              <a:t>te</a:t>
            </a:r>
          </a:p>
          <a:p>
            <a:pPr marL="857250" lvl="2" indent="0">
              <a:buNone/>
            </a:pPr>
            <a:r>
              <a:rPr lang="en-US" smtClean="0"/>
              <a:t>Missa </a:t>
            </a:r>
            <a:r>
              <a:rPr lang="en-US"/>
              <a:t>luba</a:t>
            </a:r>
          </a:p>
          <a:p>
            <a:pPr marL="857250" lvl="2" indent="0">
              <a:buNone/>
            </a:pPr>
            <a:r>
              <a:rPr lang="en-US" smtClean="0"/>
              <a:t>Lip my reeds</a:t>
            </a:r>
          </a:p>
          <a:p>
            <a:r>
              <a:rPr lang="en-US" smtClean="0"/>
              <a:t>Basically the same as for other works. </a:t>
            </a:r>
            <a:r>
              <a:rPr lang="en-US" i="1" smtClean="0"/>
              <a:t>BUT ...</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3641126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 manipulation</a:t>
            </a:r>
            <a:endParaRPr lang="en-US"/>
          </a:p>
        </p:txBody>
      </p:sp>
      <p:sp>
        <p:nvSpPr>
          <p:cNvPr id="3" name="Content Placeholder 2"/>
          <p:cNvSpPr>
            <a:spLocks noGrp="1"/>
          </p:cNvSpPr>
          <p:nvPr>
            <p:ph idx="1"/>
          </p:nvPr>
        </p:nvSpPr>
        <p:spPr/>
        <p:txBody>
          <a:bodyPr/>
          <a:lstStyle/>
          <a:p>
            <a:r>
              <a:rPr lang="en-US" smtClean="0"/>
              <a:t>Titles of musical works are manipulated before recording</a:t>
            </a:r>
          </a:p>
          <a:p>
            <a:r>
              <a:rPr lang="en-US" smtClean="0"/>
              <a:t>6.14.2.4. Remove:</a:t>
            </a:r>
          </a:p>
          <a:p>
            <a:pPr lvl="1"/>
            <a:r>
              <a:rPr lang="en-US" smtClean="0"/>
              <a:t>medium of performance</a:t>
            </a:r>
          </a:p>
          <a:p>
            <a:pPr lvl="1"/>
            <a:r>
              <a:rPr lang="en-US" smtClean="0"/>
              <a:t>key</a:t>
            </a:r>
          </a:p>
          <a:p>
            <a:pPr lvl="1"/>
            <a:r>
              <a:rPr lang="en-US" smtClean="0"/>
              <a:t>any numbers unless integral to the title</a:t>
            </a:r>
          </a:p>
          <a:p>
            <a:pPr lvl="1"/>
            <a:r>
              <a:rPr lang="en-US" smtClean="0"/>
              <a:t>date of composition</a:t>
            </a:r>
          </a:p>
          <a:p>
            <a:pPr lvl="1"/>
            <a:r>
              <a:rPr lang="en-US" smtClean="0"/>
              <a:t>NACO catalogers also remove initial articles (6.2.1.7 alternative)</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extLst>
      <p:ext uri="{BB962C8B-B14F-4D97-AF65-F5344CB8AC3E}">
        <p14:creationId xmlns:p14="http://schemas.microsoft.com/office/powerpoint/2010/main" val="3639734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r>
              <a:rPr lang="en-US" sz="2400" smtClean="0"/>
              <a:t>Sonata </a:t>
            </a:r>
            <a:r>
              <a:rPr lang="en-US" sz="2400"/>
              <a:t>in G </a:t>
            </a:r>
            <a:r>
              <a:rPr lang="en-US" sz="2400" smtClean="0"/>
              <a:t>major </a:t>
            </a:r>
            <a:r>
              <a:rPr lang="en-US" sz="2400"/>
              <a:t>for two double </a:t>
            </a:r>
            <a:r>
              <a:rPr lang="en-US" sz="2400" smtClean="0"/>
              <a:t>basses</a:t>
            </a:r>
            <a:r>
              <a:rPr lang="en-US" sz="2400" i="1" smtClean="0"/>
              <a:t> becomes</a:t>
            </a:r>
            <a:endParaRPr lang="en-US" sz="2400" smtClean="0"/>
          </a:p>
          <a:p>
            <a:pPr marL="400050" lvl="1" indent="0">
              <a:buNone/>
            </a:pPr>
            <a:r>
              <a:rPr lang="en-US" sz="2000" smtClean="0"/>
              <a:t>Sonata [remove key, medium of performance]</a:t>
            </a:r>
            <a:endParaRPr lang="en-US" sz="2000"/>
          </a:p>
          <a:p>
            <a:pPr marL="0" indent="0">
              <a:buNone/>
            </a:pPr>
            <a:endParaRPr lang="en-US" sz="2400" smtClean="0"/>
          </a:p>
          <a:p>
            <a:pPr marL="0" indent="0">
              <a:buNone/>
            </a:pPr>
            <a:r>
              <a:rPr lang="en-US" sz="2400" smtClean="0"/>
              <a:t>Trio for flute, viola, and piano, 1948 </a:t>
            </a:r>
            <a:r>
              <a:rPr lang="en-US" sz="2400" i="1" smtClean="0"/>
              <a:t>becomes</a:t>
            </a:r>
            <a:endParaRPr lang="en-US" sz="2400" smtClean="0"/>
          </a:p>
          <a:p>
            <a:pPr marL="400050" lvl="1" indent="0">
              <a:buNone/>
            </a:pPr>
            <a:r>
              <a:rPr lang="en-US" sz="2000" smtClean="0"/>
              <a:t>Trio [remove medium of performance, date of composition]</a:t>
            </a:r>
          </a:p>
          <a:p>
            <a:pPr marL="400050" lvl="1" indent="0">
              <a:buNone/>
            </a:pPr>
            <a:endParaRPr lang="en-US" sz="2000"/>
          </a:p>
          <a:p>
            <a:pPr marL="0" indent="0">
              <a:buNone/>
            </a:pPr>
            <a:r>
              <a:rPr lang="en-US" sz="2400" smtClean="0"/>
              <a:t>Sofien-Ta</a:t>
            </a:r>
            <a:r>
              <a:rPr lang="en-US" sz="2400"/>
              <a:t>̈nze für das Piano-Forte, 185tes Werk </a:t>
            </a:r>
            <a:r>
              <a:rPr lang="en-US" sz="2400" i="1" smtClean="0"/>
              <a:t>becomes</a:t>
            </a:r>
          </a:p>
          <a:p>
            <a:pPr marL="400050" lvl="1" indent="0">
              <a:buNone/>
            </a:pPr>
            <a:r>
              <a:rPr lang="en-US" sz="2000"/>
              <a:t>Sofien-Tä</a:t>
            </a:r>
            <a:r>
              <a:rPr lang="en-US" sz="2000" smtClean="0"/>
              <a:t>nze [remove medium of performance, opus number]</a:t>
            </a:r>
          </a:p>
          <a:p>
            <a:pPr marL="400050" lvl="1" indent="0">
              <a:buNone/>
            </a:pPr>
            <a:endParaRPr lang="en-US" sz="2000" smtClean="0"/>
          </a:p>
          <a:p>
            <a:pPr marL="0" lvl="2" indent="0">
              <a:buNone/>
            </a:pPr>
            <a:r>
              <a:rPr lang="en-US"/>
              <a:t>Die Zauberflö</a:t>
            </a:r>
            <a:r>
              <a:rPr lang="en-US" smtClean="0"/>
              <a:t>te</a:t>
            </a:r>
            <a:r>
              <a:rPr lang="en-US" i="1" smtClean="0"/>
              <a:t> becomes</a:t>
            </a:r>
          </a:p>
          <a:p>
            <a:pPr marL="457200" lvl="3" indent="0">
              <a:buNone/>
            </a:pPr>
            <a:r>
              <a:rPr lang="en-US"/>
              <a:t>Zauberflö</a:t>
            </a:r>
            <a:r>
              <a:rPr lang="en-US" smtClean="0"/>
              <a:t>te [remove initial article]</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719500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a:xfrm>
            <a:off x="457200" y="1447800"/>
            <a:ext cx="8229600" cy="4525963"/>
          </a:xfrm>
        </p:spPr>
        <p:txBody>
          <a:bodyPr/>
          <a:lstStyle/>
          <a:p>
            <a:pPr marL="0" indent="0">
              <a:buNone/>
            </a:pPr>
            <a:r>
              <a:rPr lang="en-US" sz="1600" smtClean="0"/>
              <a:t>If the result of 6.14.2.5 is solely the name of one type of composition, record it in English, if there’s an English form, and record in the plural unless the composer wrote only one work of the type.</a:t>
            </a:r>
          </a:p>
          <a:p>
            <a:pPr marL="0" indent="0">
              <a:buNone/>
            </a:pPr>
            <a:endParaRPr lang="en-US" sz="1600" smtClean="0"/>
          </a:p>
          <a:p>
            <a:pPr marL="400050" lvl="1" indent="0">
              <a:buNone/>
            </a:pPr>
            <a:r>
              <a:rPr lang="en-US" sz="1600" smtClean="0"/>
              <a:t>Sonata </a:t>
            </a:r>
            <a:r>
              <a:rPr lang="en-US" sz="1600"/>
              <a:t>in G </a:t>
            </a:r>
            <a:r>
              <a:rPr lang="en-US" sz="1600" smtClean="0"/>
              <a:t>major </a:t>
            </a:r>
            <a:r>
              <a:rPr lang="en-US" sz="1600"/>
              <a:t>for two double </a:t>
            </a:r>
            <a:r>
              <a:rPr lang="en-US" sz="1600" smtClean="0"/>
              <a:t>basses</a:t>
            </a:r>
            <a:r>
              <a:rPr lang="en-US" sz="1600" i="1" smtClean="0"/>
              <a:t> becomes</a:t>
            </a:r>
            <a:endParaRPr lang="en-US" sz="1600" smtClean="0"/>
          </a:p>
          <a:p>
            <a:pPr marL="800100" lvl="2" indent="0">
              <a:buNone/>
            </a:pPr>
            <a:r>
              <a:rPr lang="en-US" sz="1600" smtClean="0"/>
              <a:t>Sonata [remove key, medium of performance]</a:t>
            </a:r>
            <a:r>
              <a:rPr lang="en-US" sz="1600" i="1" smtClean="0"/>
              <a:t> becomes</a:t>
            </a:r>
          </a:p>
          <a:p>
            <a:pPr marL="1257300" lvl="3" indent="0">
              <a:buNone/>
            </a:pPr>
            <a:r>
              <a:rPr lang="en-US" sz="1600" smtClean="0"/>
              <a:t>Sonatas</a:t>
            </a:r>
            <a:endParaRPr lang="en-US" sz="1600"/>
          </a:p>
          <a:p>
            <a:pPr marL="400050" lvl="1" indent="0">
              <a:buNone/>
            </a:pPr>
            <a:r>
              <a:rPr lang="en-US" sz="1600" smtClean="0"/>
              <a:t>Trio for flute, viola, and piano, 1948 </a:t>
            </a:r>
            <a:r>
              <a:rPr lang="en-US" sz="1600" i="1" smtClean="0"/>
              <a:t>becomes</a:t>
            </a:r>
            <a:endParaRPr lang="en-US" sz="1600" smtClean="0"/>
          </a:p>
          <a:p>
            <a:pPr marL="800100" lvl="2" indent="0">
              <a:buNone/>
            </a:pPr>
            <a:r>
              <a:rPr lang="en-US" sz="1600" smtClean="0"/>
              <a:t>Trio [remove medium of performance, date of composition]</a:t>
            </a:r>
            <a:r>
              <a:rPr lang="en-US" sz="1600" i="1" smtClean="0"/>
              <a:t> becomes</a:t>
            </a:r>
          </a:p>
          <a:p>
            <a:pPr marL="1257300" lvl="3" indent="0">
              <a:buNone/>
            </a:pPr>
            <a:r>
              <a:rPr lang="en-US" sz="1600" smtClean="0"/>
              <a:t>Trios</a:t>
            </a:r>
            <a:endParaRPr lang="en-US" sz="1600"/>
          </a:p>
          <a:p>
            <a:pPr marL="400050" lvl="1" indent="0">
              <a:buNone/>
            </a:pPr>
            <a:r>
              <a:rPr lang="en-US" sz="1600" smtClean="0"/>
              <a:t>Sofien-Ta</a:t>
            </a:r>
            <a:r>
              <a:rPr lang="en-US" sz="1600"/>
              <a:t>̈nze für das Piano-Forte, 185tes Werk </a:t>
            </a:r>
            <a:r>
              <a:rPr lang="en-US" sz="1600" i="1" smtClean="0"/>
              <a:t>becomes</a:t>
            </a:r>
          </a:p>
          <a:p>
            <a:pPr marL="800100" lvl="2" indent="0">
              <a:buNone/>
            </a:pPr>
            <a:r>
              <a:rPr lang="en-US" sz="1600"/>
              <a:t>Sofien-Tä</a:t>
            </a:r>
            <a:r>
              <a:rPr lang="en-US" sz="1600" smtClean="0"/>
              <a:t>nze [remove medium of performance, opus number] </a:t>
            </a:r>
            <a:r>
              <a:rPr lang="en-US" sz="1600" i="1" smtClean="0"/>
              <a:t>remains</a:t>
            </a:r>
            <a:endParaRPr lang="en-US" sz="1600" smtClean="0"/>
          </a:p>
          <a:p>
            <a:pPr marL="1257300" lvl="3" indent="0">
              <a:buNone/>
            </a:pPr>
            <a:r>
              <a:rPr lang="en-US" sz="1600"/>
              <a:t>Sofien-Tänze</a:t>
            </a:r>
            <a:endParaRPr lang="en-US" sz="1600" smtClean="0"/>
          </a:p>
          <a:p>
            <a:pPr marL="457200" lvl="3" indent="0">
              <a:buNone/>
            </a:pPr>
            <a:r>
              <a:rPr lang="en-US" sz="1600"/>
              <a:t>Die Zauberflöte</a:t>
            </a:r>
            <a:r>
              <a:rPr lang="en-US" sz="1600" i="1"/>
              <a:t> </a:t>
            </a:r>
            <a:r>
              <a:rPr lang="en-US" sz="1600" i="1" smtClean="0"/>
              <a:t>becomes</a:t>
            </a:r>
            <a:endParaRPr lang="en-US" sz="1600" i="1"/>
          </a:p>
          <a:p>
            <a:pPr marL="914400" lvl="4" indent="0">
              <a:buNone/>
            </a:pPr>
            <a:r>
              <a:rPr lang="en-US" sz="1600"/>
              <a:t>Zauberflöte [remove initial article</a:t>
            </a:r>
            <a:r>
              <a:rPr lang="en-US" sz="1600" smtClean="0"/>
              <a:t>] </a:t>
            </a:r>
            <a:r>
              <a:rPr lang="en-US" sz="1600" i="1" smtClean="0"/>
              <a:t>remains</a:t>
            </a:r>
          </a:p>
          <a:p>
            <a:pPr marL="1371600" lvl="5" indent="0">
              <a:buNone/>
            </a:pPr>
            <a:r>
              <a:rPr lang="en-US" sz="1600"/>
              <a:t>Zauberflöte</a:t>
            </a:r>
            <a:endParaRPr lang="en-US" sz="1600" i="1" smtClean="0"/>
          </a:p>
          <a:p>
            <a:pPr marL="1371600" lvl="5" indent="0">
              <a:buNone/>
            </a:pPr>
            <a:endParaRPr lang="en-US" sz="18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3180381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endParaRPr lang="en-US" sz="4000" smtClean="0"/>
          </a:p>
          <a:p>
            <a:pPr marL="0" indent="0">
              <a:buNone/>
            </a:pPr>
            <a:r>
              <a:rPr lang="en-US" sz="4000" smtClean="0"/>
              <a:t>Stay tuned! We’ll add some of these things back in when we create the authorized access point.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2629382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r>
              <a:rPr lang="en-US"/>
              <a:t>6.15. Medium of performance is is the instrument, instruments, voice, voices, etc., for which a musical work was originally conceived</a:t>
            </a:r>
            <a:r>
              <a:rPr lang="en-US" smtClean="0"/>
              <a:t>.</a:t>
            </a:r>
          </a:p>
          <a:p>
            <a:r>
              <a:rPr lang="en-US" smtClean="0"/>
              <a:t>Record according to the instructions in 6.15.1.3.</a:t>
            </a:r>
          </a:p>
          <a:p>
            <a:r>
              <a:rPr lang="en-US" smtClean="0"/>
              <a:t>Record in MARC authority 382 field, subfield $a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10025211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pPr marL="0" indent="0">
              <a:buNone/>
            </a:pPr>
            <a:r>
              <a:rPr lang="en-US"/>
              <a:t>382  </a:t>
            </a:r>
            <a:r>
              <a:rPr lang="en-US" smtClean="0"/>
              <a:t>	$a orchestra</a:t>
            </a:r>
          </a:p>
          <a:p>
            <a:pPr marL="0" indent="0">
              <a:buNone/>
            </a:pPr>
            <a:r>
              <a:rPr lang="en-US"/>
              <a:t>382  </a:t>
            </a:r>
            <a:r>
              <a:rPr lang="en-US" smtClean="0"/>
              <a:t>	$a mixed </a:t>
            </a:r>
            <a:r>
              <a:rPr lang="en-US"/>
              <a:t>voices </a:t>
            </a:r>
            <a:r>
              <a:rPr lang="en-US" smtClean="0"/>
              <a:t>$a orchestra</a:t>
            </a:r>
          </a:p>
          <a:p>
            <a:pPr marL="0" indent="0">
              <a:buNone/>
            </a:pPr>
            <a:r>
              <a:rPr lang="en-US"/>
              <a:t>382  </a:t>
            </a:r>
            <a:r>
              <a:rPr lang="en-US" smtClean="0"/>
              <a:t>	$a organ</a:t>
            </a:r>
          </a:p>
          <a:p>
            <a:pPr marL="0" indent="0">
              <a:buNone/>
            </a:pPr>
            <a:r>
              <a:rPr lang="en-US"/>
              <a:t>382  </a:t>
            </a:r>
            <a:r>
              <a:rPr lang="en-US" smtClean="0"/>
              <a:t>	$a countertenor $a keyboard</a:t>
            </a:r>
          </a:p>
          <a:p>
            <a:pPr marL="0" indent="0">
              <a:buNone/>
            </a:pPr>
            <a:r>
              <a:rPr lang="en-US"/>
              <a:t>382  </a:t>
            </a:r>
            <a:r>
              <a:rPr lang="en-US" smtClean="0"/>
              <a:t>	$a bassoon $a tuba</a:t>
            </a:r>
          </a:p>
          <a:p>
            <a:pPr marL="0" indent="0">
              <a:buNone/>
            </a:pPr>
            <a:r>
              <a:rPr lang="en-US"/>
              <a:t>382  </a:t>
            </a:r>
            <a:r>
              <a:rPr lang="en-US" smtClean="0"/>
              <a:t>	$a mezzo-soprano $a piano</a:t>
            </a:r>
          </a:p>
          <a:p>
            <a:pPr marL="0" indent="0">
              <a:buNone/>
            </a:pPr>
            <a:r>
              <a:rPr lang="en-US"/>
              <a:t>382  </a:t>
            </a:r>
            <a:r>
              <a:rPr lang="en-US" smtClean="0"/>
              <a:t>	$a flute $a </a:t>
            </a:r>
            <a:r>
              <a:rPr lang="en-US"/>
              <a:t>oboe </a:t>
            </a:r>
            <a:r>
              <a:rPr lang="en-US" smtClean="0"/>
              <a:t>$a </a:t>
            </a:r>
            <a:r>
              <a:rPr lang="en-US"/>
              <a:t>bassoon </a:t>
            </a:r>
            <a:r>
              <a:rPr lang="en-US" smtClean="0"/>
              <a:t>$a </a:t>
            </a:r>
            <a:r>
              <a:rPr lang="en-US"/>
              <a:t>trombone </a:t>
            </a:r>
            <a:r>
              <a:rPr lang="en-US" smtClean="0"/>
              <a:t>$a </a:t>
            </a:r>
            <a:r>
              <a:rPr lang="en-US"/>
              <a:t>violin </a:t>
            </a:r>
            <a:r>
              <a:rPr lang="en-US" smtClean="0"/>
              <a:t>$a </a:t>
            </a:r>
            <a:r>
              <a:rPr lang="en-US"/>
              <a:t>contrabass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235034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 Spanish</a:t>
            </a:r>
          </a:p>
          <a:p>
            <a:pPr>
              <a:buFont typeface="Arial" charset="0"/>
              <a:buNone/>
              <a:defRPr/>
            </a:pPr>
            <a:endParaRPr lang="en-US" smtClean="0"/>
          </a:p>
          <a:p>
            <a:pPr lvl="1">
              <a:defRPr/>
            </a:pPr>
            <a:r>
              <a:rPr lang="en-US" smtClean="0"/>
              <a:t>Represents all Spanish expressions (translations) of the </a:t>
            </a:r>
            <a:r>
              <a:rPr lang="en-US" i="1" smtClean="0"/>
              <a:t>Odyssey</a:t>
            </a:r>
            <a:r>
              <a:rPr lang="en-US" smtClean="0"/>
              <a:t>.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935611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r>
              <a:rPr lang="en-US" sz="2800" smtClean="0"/>
              <a:t>6.16. Serial number, opus number, or thematic index number</a:t>
            </a:r>
          </a:p>
          <a:p>
            <a:r>
              <a:rPr lang="en-US" sz="2800" smtClean="0"/>
              <a:t>Record in MARC authorities 383 field </a:t>
            </a:r>
          </a:p>
          <a:p>
            <a:pPr lvl="1"/>
            <a:r>
              <a:rPr lang="en-US" sz="2400" smtClean="0"/>
              <a:t>$a Serial number</a:t>
            </a:r>
          </a:p>
          <a:p>
            <a:pPr lvl="1"/>
            <a:r>
              <a:rPr lang="en-US" sz="2400" smtClean="0"/>
              <a:t>$b Opus number</a:t>
            </a:r>
          </a:p>
          <a:p>
            <a:pPr lvl="1"/>
            <a:r>
              <a:rPr lang="en-US" sz="2400" smtClean="0"/>
              <a:t>$c Thematic index number</a:t>
            </a:r>
          </a:p>
          <a:p>
            <a:pPr lvl="1"/>
            <a:r>
              <a:rPr lang="en-US" sz="2400" smtClean="0"/>
              <a:t>$d Thematic index code</a:t>
            </a:r>
          </a:p>
          <a:p>
            <a:pPr lvl="1"/>
            <a:r>
              <a:rPr lang="en-US" sz="2400" smtClean="0"/>
              <a:t>$e Publisher associated with opus number</a:t>
            </a:r>
          </a:p>
          <a:p>
            <a:r>
              <a:rPr lang="en-US" sz="2800" smtClean="0"/>
              <a:t>$d codes: http</a:t>
            </a:r>
            <a:r>
              <a:rPr lang="en-US" sz="2800"/>
              <a:t>://bcc.musiclibraryassoc.org/BCC-Historical/BCC2011/Thematic_Indexes.htm</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9321077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pPr marL="0" indent="0">
              <a:buNone/>
            </a:pPr>
            <a:r>
              <a:rPr lang="en-US" sz="2400" i="1" smtClean="0"/>
              <a:t>Serial number</a:t>
            </a:r>
          </a:p>
          <a:p>
            <a:pPr marL="0" indent="0">
              <a:buNone/>
            </a:pPr>
            <a:r>
              <a:rPr lang="en-US" sz="2400" smtClean="0"/>
              <a:t>383</a:t>
            </a:r>
            <a:r>
              <a:rPr lang="en-US" sz="2400"/>
              <a:t>	</a:t>
            </a:r>
            <a:r>
              <a:rPr lang="en-US" sz="2400" smtClean="0"/>
              <a:t>$a </a:t>
            </a:r>
            <a:r>
              <a:rPr lang="en-US" sz="2400"/>
              <a:t>no. </a:t>
            </a:r>
            <a:r>
              <a:rPr lang="en-US" sz="2400" smtClean="0"/>
              <a:t>26</a:t>
            </a:r>
            <a:endParaRPr lang="en-US" sz="2400"/>
          </a:p>
          <a:p>
            <a:pPr marL="0" indent="0">
              <a:buNone/>
            </a:pPr>
            <a:r>
              <a:rPr lang="en-US" sz="2400" i="1" smtClean="0"/>
              <a:t>Opus number</a:t>
            </a:r>
          </a:p>
          <a:p>
            <a:pPr marL="0" indent="0">
              <a:buNone/>
            </a:pPr>
            <a:r>
              <a:rPr lang="en-US" sz="2400" smtClean="0"/>
              <a:t>383</a:t>
            </a:r>
            <a:r>
              <a:rPr lang="en-US" sz="2400"/>
              <a:t>	</a:t>
            </a:r>
            <a:r>
              <a:rPr lang="en-US" sz="2400" smtClean="0"/>
              <a:t>$b </a:t>
            </a:r>
            <a:r>
              <a:rPr lang="en-US" sz="2400"/>
              <a:t>op. </a:t>
            </a:r>
            <a:r>
              <a:rPr lang="en-US" sz="2400" smtClean="0"/>
              <a:t>15</a:t>
            </a:r>
          </a:p>
          <a:p>
            <a:pPr marL="0" indent="0">
              <a:buNone/>
            </a:pPr>
            <a:r>
              <a:rPr lang="en-US" sz="2400" i="1" smtClean="0"/>
              <a:t>Serial and opus number</a:t>
            </a:r>
            <a:endParaRPr lang="en-US" sz="2400" i="1"/>
          </a:p>
          <a:p>
            <a:pPr marL="0" indent="0">
              <a:buNone/>
            </a:pPr>
            <a:r>
              <a:rPr lang="en-US" sz="2400"/>
              <a:t>383	</a:t>
            </a:r>
            <a:r>
              <a:rPr lang="en-US" sz="2400" smtClean="0"/>
              <a:t>$a </a:t>
            </a:r>
            <a:r>
              <a:rPr lang="en-US" sz="2400"/>
              <a:t>no. 4 </a:t>
            </a:r>
            <a:r>
              <a:rPr lang="en-US" sz="2400" smtClean="0"/>
              <a:t>$b </a:t>
            </a:r>
            <a:r>
              <a:rPr lang="en-US" sz="2400"/>
              <a:t>op. </a:t>
            </a:r>
            <a:r>
              <a:rPr lang="en-US" sz="2400" smtClean="0"/>
              <a:t>53</a:t>
            </a:r>
          </a:p>
          <a:p>
            <a:pPr marL="0" indent="0">
              <a:buNone/>
            </a:pPr>
            <a:r>
              <a:rPr lang="en-US" sz="2400" i="1" smtClean="0"/>
              <a:t>Thematic index number</a:t>
            </a:r>
            <a:endParaRPr lang="en-US" sz="2400" i="1"/>
          </a:p>
          <a:p>
            <a:pPr marL="0" indent="0">
              <a:buNone/>
            </a:pPr>
            <a:r>
              <a:rPr lang="en-US" sz="2400" smtClean="0"/>
              <a:t>383</a:t>
            </a:r>
            <a:r>
              <a:rPr lang="en-US" sz="2400"/>
              <a:t>	</a:t>
            </a:r>
            <a:r>
              <a:rPr lang="en-US" sz="2400" smtClean="0"/>
              <a:t>$c </a:t>
            </a:r>
            <a:r>
              <a:rPr lang="en-US" sz="2400"/>
              <a:t>K. 537 </a:t>
            </a:r>
            <a:r>
              <a:rPr lang="en-US" sz="2400" smtClean="0"/>
              <a:t>$d </a:t>
            </a:r>
            <a:r>
              <a:rPr lang="en-US" sz="2400"/>
              <a:t>Köchel6 </a:t>
            </a:r>
            <a:r>
              <a:rPr lang="en-US" sz="2400" smtClean="0"/>
              <a:t>$2 </a:t>
            </a:r>
            <a:r>
              <a:rPr lang="en-US" sz="2400"/>
              <a:t>mlati</a:t>
            </a:r>
          </a:p>
          <a:p>
            <a:pPr marL="0" indent="0">
              <a:buNone/>
            </a:pPr>
            <a:r>
              <a:rPr lang="en-US" sz="2400" smtClean="0"/>
              <a:t>383</a:t>
            </a:r>
            <a:r>
              <a:rPr lang="en-US" sz="2400"/>
              <a:t>	</a:t>
            </a:r>
            <a:r>
              <a:rPr lang="en-US" sz="2400" smtClean="0"/>
              <a:t>$c </a:t>
            </a:r>
            <a:r>
              <a:rPr lang="en-US" sz="2400"/>
              <a:t>BWV 211 </a:t>
            </a:r>
            <a:r>
              <a:rPr lang="en-US" sz="2400" smtClean="0"/>
              <a:t>$d </a:t>
            </a:r>
            <a:r>
              <a:rPr lang="en-US" sz="2400"/>
              <a:t>Wohlfarth </a:t>
            </a:r>
            <a:r>
              <a:rPr lang="en-US" sz="2400" smtClean="0"/>
              <a:t>$2 </a:t>
            </a:r>
            <a:r>
              <a:rPr lang="en-US" sz="2400"/>
              <a:t>mlati</a:t>
            </a:r>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2810530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a:t>
            </a:r>
            <a:r>
              <a:rPr lang="en-US" smtClean="0"/>
              <a:t>Works:</a:t>
            </a:r>
            <a:br>
              <a:rPr lang="en-US" smtClean="0"/>
            </a:br>
            <a:r>
              <a:rPr lang="en-US" smtClean="0"/>
              <a:t>Key (6.17)</a:t>
            </a:r>
            <a:endParaRPr lang="en-US"/>
          </a:p>
        </p:txBody>
      </p:sp>
      <p:sp>
        <p:nvSpPr>
          <p:cNvPr id="3" name="Content Placeholder 2"/>
          <p:cNvSpPr>
            <a:spLocks noGrp="1"/>
          </p:cNvSpPr>
          <p:nvPr>
            <p:ph idx="1"/>
          </p:nvPr>
        </p:nvSpPr>
        <p:spPr/>
        <p:txBody>
          <a:bodyPr/>
          <a:lstStyle/>
          <a:p>
            <a:r>
              <a:rPr lang="en-US" dirty="0"/>
              <a:t>Key is determined by the adherence of a musical work (or a part of a musical work) to the note pattern of a major or minor scale</a:t>
            </a:r>
            <a:r>
              <a:rPr lang="en-US" dirty="0" smtClean="0"/>
              <a:t>.</a:t>
            </a:r>
          </a:p>
          <a:p>
            <a:r>
              <a:rPr lang="en-US" dirty="0" smtClean="0"/>
              <a:t>If the key can be determined, record it in a MARC authority 384 field,  first indicator “0”, subfield $a.</a:t>
            </a:r>
            <a:endParaRPr lang="en-US"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1783941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Key (6.17)</a:t>
            </a:r>
          </a:p>
        </p:txBody>
      </p:sp>
      <p:sp>
        <p:nvSpPr>
          <p:cNvPr id="3" name="Content Placeholder 2"/>
          <p:cNvSpPr>
            <a:spLocks noGrp="1"/>
          </p:cNvSpPr>
          <p:nvPr>
            <p:ph idx="1"/>
          </p:nvPr>
        </p:nvSpPr>
        <p:spPr/>
        <p:txBody>
          <a:bodyPr/>
          <a:lstStyle/>
          <a:p>
            <a:pPr marL="0" indent="0">
              <a:buNone/>
            </a:pPr>
            <a:r>
              <a:rPr lang="en-US"/>
              <a:t>384 0	</a:t>
            </a:r>
            <a:r>
              <a:rPr lang="en-US" smtClean="0"/>
              <a:t>$a </a:t>
            </a:r>
            <a:r>
              <a:rPr lang="en-US"/>
              <a:t>B♭ </a:t>
            </a:r>
            <a:r>
              <a:rPr lang="en-US" smtClean="0"/>
              <a:t>major</a:t>
            </a:r>
          </a:p>
          <a:p>
            <a:pPr marL="0" indent="0">
              <a:buNone/>
            </a:pPr>
            <a:r>
              <a:rPr lang="en-US"/>
              <a:t>384 0	</a:t>
            </a:r>
            <a:r>
              <a:rPr lang="en-US" smtClean="0"/>
              <a:t>$a </a:t>
            </a:r>
            <a:r>
              <a:rPr lang="en-US"/>
              <a:t>D </a:t>
            </a:r>
            <a:r>
              <a:rPr lang="en-US" smtClean="0"/>
              <a:t>minor</a:t>
            </a:r>
          </a:p>
          <a:p>
            <a:pPr marL="0" indent="0">
              <a:buNone/>
            </a:pPr>
            <a:r>
              <a:rPr lang="en-US"/>
              <a:t>384 0	</a:t>
            </a:r>
            <a:r>
              <a:rPr lang="en-US" smtClean="0"/>
              <a:t>$a </a:t>
            </a:r>
            <a:r>
              <a:rPr lang="en-US"/>
              <a:t>F </a:t>
            </a:r>
            <a:r>
              <a:rPr lang="en-US" smtClean="0"/>
              <a:t>major</a:t>
            </a:r>
          </a:p>
          <a:p>
            <a:pPr marL="0" indent="0">
              <a:buNone/>
            </a:pPr>
            <a:r>
              <a:rPr lang="en-US"/>
              <a:t>384 0	$a </a:t>
            </a:r>
            <a:r>
              <a:rPr lang="en-US" smtClean="0"/>
              <a:t>A minor</a:t>
            </a:r>
          </a:p>
          <a:p>
            <a:pPr marL="0" indent="0">
              <a:buNone/>
            </a:pPr>
            <a:r>
              <a:rPr lang="en-US"/>
              <a:t>384 0	$a </a:t>
            </a:r>
            <a:r>
              <a:rPr lang="en-US" smtClean="0"/>
              <a:t>C</a:t>
            </a:r>
            <a:r>
              <a:rPr lang="en-US"/>
              <a:t>♯</a:t>
            </a:r>
            <a:r>
              <a:rPr lang="en-US" smtClean="0"/>
              <a:t> </a:t>
            </a:r>
            <a:r>
              <a:rPr lang="en-US"/>
              <a:t>major</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103315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000" smtClean="0"/>
              <a:t>Preferred Title of a Religious Work</a:t>
            </a:r>
            <a:br>
              <a:rPr lang="en-US" sz="4000" smtClean="0"/>
            </a:br>
            <a:r>
              <a:rPr lang="en-US" sz="4000" smtClean="0"/>
              <a:t>Sacred Scripture (Parts of the Bible)</a:t>
            </a:r>
            <a:endParaRPr lang="en-US" smtClean="0"/>
          </a:p>
        </p:txBody>
      </p:sp>
      <p:sp>
        <p:nvSpPr>
          <p:cNvPr id="3" name="Content Placeholder 2"/>
          <p:cNvSpPr>
            <a:spLocks noGrp="1"/>
          </p:cNvSpPr>
          <p:nvPr>
            <p:ph idx="1"/>
          </p:nvPr>
        </p:nvSpPr>
        <p:spPr/>
        <p:txBody>
          <a:bodyPr/>
          <a:lstStyle/>
          <a:p>
            <a:pPr eaLnBrk="1" hangingPunct="1">
              <a:defRPr/>
            </a:pPr>
            <a:r>
              <a:rPr lang="en-US" sz="2400" smtClean="0"/>
              <a:t>O.T. and N.T. are no longer abbreviated. “Old Testament” and “New Testament” will be used.</a:t>
            </a:r>
          </a:p>
          <a:p>
            <a:pPr eaLnBrk="1" hangingPunct="1">
              <a:defRPr/>
            </a:pPr>
            <a:r>
              <a:rPr lang="en-US" sz="2400" smtClean="0"/>
              <a:t>Individual books are no longer grouped under a testament.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New Testament</a:t>
            </a:r>
          </a:p>
          <a:p>
            <a:pPr lvl="1" eaLnBrk="1" hangingPunct="1">
              <a:buFont typeface="Arial" charset="0"/>
              <a:buNone/>
              <a:defRPr/>
            </a:pPr>
            <a:r>
              <a:rPr lang="en-US" sz="2000" i="1" smtClean="0"/>
              <a:t>not</a:t>
            </a:r>
          </a:p>
          <a:p>
            <a:pPr lvl="1" eaLnBrk="1" hangingPunct="1">
              <a:buFont typeface="Arial" charset="0"/>
              <a:buNone/>
              <a:defRPr/>
            </a:pPr>
            <a:r>
              <a:rPr lang="en-US" sz="2000" smtClean="0"/>
              <a:t>130 0  $a Bible. $p 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Leviticus</a:t>
            </a:r>
          </a:p>
          <a:p>
            <a:pPr lvl="1" eaLnBrk="1" hangingPunct="1">
              <a:buFont typeface="Arial" charset="0"/>
              <a:buNone/>
              <a:defRPr/>
            </a:pPr>
            <a:r>
              <a:rPr lang="en-US" sz="2000" i="1" smtClean="0"/>
              <a:t>not</a:t>
            </a:r>
            <a:endParaRPr lang="en-US" sz="2000" smtClean="0"/>
          </a:p>
          <a:p>
            <a:pPr lvl="1" eaLnBrk="1" hangingPunct="1">
              <a:buFont typeface="Arial" charset="0"/>
              <a:buNone/>
              <a:defRPr/>
            </a:pPr>
            <a:r>
              <a:rPr lang="en-US" sz="2000" smtClean="0"/>
              <a:t>130 0  $a Bible. $p O.T. $p Leviticus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40551421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Bible Preferred Titles</a:t>
            </a:r>
          </a:p>
        </p:txBody>
      </p:sp>
      <p:sp>
        <p:nvSpPr>
          <p:cNvPr id="45059" name="Content Placeholder 4"/>
          <p:cNvSpPr>
            <a:spLocks noGrp="1"/>
          </p:cNvSpPr>
          <p:nvPr>
            <p:ph sz="half" idx="1"/>
          </p:nvPr>
        </p:nvSpPr>
        <p:spPr>
          <a:xfrm>
            <a:off x="304800" y="1600200"/>
            <a:ext cx="4419600" cy="4419600"/>
          </a:xfrm>
        </p:spPr>
        <p:txBody>
          <a:bodyPr/>
          <a:lstStyle/>
          <a:p>
            <a:pPr eaLnBrk="1" hangingPunct="1">
              <a:buFont typeface="Arial" charset="0"/>
              <a:buNone/>
            </a:pPr>
            <a:r>
              <a:rPr lang="en-US" i="1" smtClean="0"/>
              <a:t>AACR2</a:t>
            </a:r>
            <a:endParaRPr lang="en-US" smtClean="0"/>
          </a:p>
          <a:p>
            <a:pPr eaLnBrk="1" hangingPunct="1">
              <a:buFont typeface="Arial" charset="0"/>
              <a:buNone/>
            </a:pPr>
            <a:r>
              <a:rPr lang="en-US" smtClean="0"/>
              <a:t>Bible. O.T. Genesis </a:t>
            </a:r>
          </a:p>
          <a:p>
            <a:pPr eaLnBrk="1" hangingPunct="1">
              <a:buFont typeface="Arial" charset="0"/>
              <a:buNone/>
            </a:pPr>
            <a:r>
              <a:rPr lang="en-US" smtClean="0"/>
              <a:t>Bible. O.T. Pentateuch</a:t>
            </a:r>
          </a:p>
          <a:p>
            <a:pPr eaLnBrk="1" hangingPunct="1">
              <a:buFont typeface="Arial" charset="0"/>
              <a:buNone/>
            </a:pPr>
            <a:r>
              <a:rPr lang="en-US" smtClean="0"/>
              <a:t>Bible. N.T. Mark</a:t>
            </a:r>
          </a:p>
          <a:p>
            <a:pPr eaLnBrk="1" hangingPunct="1">
              <a:buFont typeface="Arial" charset="0"/>
              <a:buNone/>
            </a:pPr>
            <a:r>
              <a:rPr lang="en-US" smtClean="0"/>
              <a:t>Bible. N.T. Pastoral Epistles</a:t>
            </a:r>
          </a:p>
          <a:p>
            <a:pPr eaLnBrk="1" hangingPunct="1">
              <a:buFont typeface="Arial" charset="0"/>
              <a:buNone/>
            </a:pPr>
            <a:r>
              <a:rPr lang="en-US" smtClean="0"/>
              <a:t>Bible. N.T. </a:t>
            </a:r>
          </a:p>
        </p:txBody>
      </p:sp>
      <p:sp>
        <p:nvSpPr>
          <p:cNvPr id="45060" name="Content Placeholder 3"/>
          <p:cNvSpPr>
            <a:spLocks noGrp="1"/>
          </p:cNvSpPr>
          <p:nvPr>
            <p:ph sz="half" idx="2"/>
          </p:nvPr>
        </p:nvSpPr>
        <p:spPr>
          <a:xfrm>
            <a:off x="4876800" y="1600200"/>
            <a:ext cx="3810000" cy="4495800"/>
          </a:xfrm>
        </p:spPr>
        <p:txBody>
          <a:bodyPr/>
          <a:lstStyle/>
          <a:p>
            <a:pPr eaLnBrk="1" hangingPunct="1">
              <a:buFont typeface="Arial" charset="0"/>
              <a:buNone/>
            </a:pPr>
            <a:r>
              <a:rPr lang="en-US" i="1" smtClean="0"/>
              <a:t>RDA</a:t>
            </a:r>
            <a:endParaRPr lang="en-US" smtClean="0"/>
          </a:p>
          <a:p>
            <a:pPr eaLnBrk="1" hangingPunct="1">
              <a:buFont typeface="Arial" charset="0"/>
              <a:buNone/>
            </a:pPr>
            <a:r>
              <a:rPr lang="en-US" smtClean="0"/>
              <a:t>Bible. Genesis</a:t>
            </a:r>
          </a:p>
          <a:p>
            <a:pPr eaLnBrk="1" hangingPunct="1">
              <a:buFont typeface="Arial" charset="0"/>
              <a:buNone/>
            </a:pPr>
            <a:r>
              <a:rPr lang="en-US" smtClean="0"/>
              <a:t>Bible. Pentateuch</a:t>
            </a:r>
          </a:p>
          <a:p>
            <a:pPr eaLnBrk="1" hangingPunct="1">
              <a:buFont typeface="Arial" charset="0"/>
              <a:buNone/>
            </a:pPr>
            <a:r>
              <a:rPr lang="en-US" smtClean="0"/>
              <a:t>Bible. Mark</a:t>
            </a:r>
          </a:p>
          <a:p>
            <a:pPr eaLnBrk="1" hangingPunct="1">
              <a:buFont typeface="Arial" charset="0"/>
              <a:buNone/>
            </a:pPr>
            <a:r>
              <a:rPr lang="en-US" smtClean="0"/>
              <a:t>Bible. Pastoral Epistles</a:t>
            </a:r>
          </a:p>
          <a:p>
            <a:pPr eaLnBrk="1" hangingPunct="1">
              <a:buFont typeface="Arial" charset="0"/>
              <a:buNone/>
            </a:pPr>
            <a:r>
              <a:rPr lang="en-US" smtClean="0"/>
              <a:t>Bible. New Testament</a:t>
            </a:r>
            <a:br>
              <a:rPr lang="en-US" smtClean="0"/>
            </a:br>
            <a:r>
              <a:rPr lang="en-US" sz="2000" smtClean="0"/>
              <a:t>[used only for the entire New Testament, not individual books]</a:t>
            </a:r>
          </a:p>
        </p:txBody>
      </p:sp>
      <p:sp>
        <p:nvSpPr>
          <p:cNvPr id="7" name="Slide Number Placeholder 6"/>
          <p:cNvSpPr>
            <a:spLocks noGrp="1"/>
          </p:cNvSpPr>
          <p:nvPr>
            <p:ph type="sldNum" sz="quarter" idx="12"/>
          </p:nvPr>
        </p:nvSpPr>
        <p:spPr/>
        <p:txBody>
          <a:bodyPr/>
          <a:lstStyle/>
          <a:p>
            <a:pPr>
              <a:defRPr/>
            </a:pPr>
            <a:fld id="{5B6DE960-1674-4309-AE37-6DE4BF7370C9}" type="slidenum">
              <a:rPr lang="en-US"/>
              <a:pPr>
                <a:defRPr/>
              </a:pPr>
              <a:t>65</a:t>
            </a:fld>
            <a:endParaRPr lang="en-US"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Tree>
    <p:extLst>
      <p:ext uri="{BB962C8B-B14F-4D97-AF65-F5344CB8AC3E}">
        <p14:creationId xmlns:p14="http://schemas.microsoft.com/office/powerpoint/2010/main" val="1991626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Works created by one person, family, or corporate body (6.27.1.2)</a:t>
            </a:r>
          </a:p>
          <a:p>
            <a:pPr marL="971550" lvl="1" indent="-514350">
              <a:buFont typeface="+mj-lt"/>
              <a:buAutoNum type="alphaLcPeriod"/>
            </a:pPr>
            <a:r>
              <a:rPr lang="en-US" sz="2400" dirty="0" smtClean="0"/>
              <a:t>Record the authorized access point for the person, family, or corporate body (this serves as a </a:t>
            </a:r>
            <a:r>
              <a:rPr lang="en-US" sz="2400" i="1" dirty="0" smtClean="0"/>
              <a:t>link</a:t>
            </a:r>
            <a:r>
              <a:rPr lang="en-US" sz="2400" dirty="0" smtClean="0"/>
              <a:t> to the record for the creator)</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creator identical to form in its own record, with identical subfield coding</a:t>
            </a:r>
          </a:p>
          <a:p>
            <a:pPr marL="914400" lvl="1" indent="-457200"/>
            <a:r>
              <a:rPr lang="en-US" sz="2400" smtClean="0"/>
              <a:t>Preferred title of work in subfield $t, $n, $p, $k</a:t>
            </a: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2856338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Collaborative works (6.27.1.3)</a:t>
            </a:r>
          </a:p>
          <a:p>
            <a:pPr marL="971550" lvl="1" indent="-514350">
              <a:buFont typeface="+mj-lt"/>
              <a:buAutoNum type="alphaLcPeriod"/>
            </a:pPr>
            <a:r>
              <a:rPr lang="en-US" sz="2400" dirty="0" smtClean="0"/>
              <a:t>Record the authorized access point for the person, family, or corporate body</a:t>
            </a:r>
            <a:r>
              <a:rPr lang="en-US" sz="2400" dirty="0"/>
              <a:t> with </a:t>
            </a:r>
            <a:r>
              <a:rPr lang="en-US" sz="2400" i="1" dirty="0"/>
              <a:t>principal responsibility</a:t>
            </a:r>
            <a:r>
              <a:rPr lang="en-US" sz="2400" dirty="0"/>
              <a:t> for the work</a:t>
            </a:r>
            <a:r>
              <a:rPr lang="en-US" sz="2400" dirty="0" smtClean="0"/>
              <a:t> (this serves as a </a:t>
            </a:r>
            <a:r>
              <a:rPr lang="en-US" sz="2400" i="1" dirty="0" smtClean="0"/>
              <a:t>link</a:t>
            </a:r>
            <a:r>
              <a:rPr lang="en-US" sz="2400" dirty="0" smtClean="0"/>
              <a:t> to the record for the creator) </a:t>
            </a:r>
            <a:r>
              <a:rPr lang="en-US" sz="2400" i="1" dirty="0" smtClean="0"/>
              <a:t>[NOTE: No “rule of three”]</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principal creator identical to form in its own record, with identical subfield coding</a:t>
            </a:r>
          </a:p>
          <a:p>
            <a:pPr marL="914400" lvl="1" indent="-457200"/>
            <a:r>
              <a:rPr lang="en-US" sz="2400" dirty="0" smtClean="0"/>
              <a:t>Preferred title of work in subfield $t, $n, $p, $k</a:t>
            </a: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10412710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Collaborative works (6.27.1.3)</a:t>
            </a:r>
          </a:p>
          <a:p>
            <a:pPr lvl="1"/>
            <a:r>
              <a:rPr lang="en-US" sz="2400" smtClean="0"/>
              <a:t>Corporate bodies can be creators (19.2.1.1.1)</a:t>
            </a:r>
          </a:p>
          <a:p>
            <a:pPr marL="1314450" lvl="2" indent="-457200">
              <a:buFont typeface="+mj-lt"/>
              <a:buAutoNum type="alphaLcPeriod"/>
            </a:pPr>
            <a:r>
              <a:rPr lang="en-US" sz="2000" smtClean="0"/>
              <a:t>Works of an administrative nature dealing with the body itself</a:t>
            </a:r>
          </a:p>
          <a:p>
            <a:pPr marL="1314450" lvl="2" indent="-457200">
              <a:buFont typeface="+mj-lt"/>
              <a:buAutoNum type="alphaLcPeriod"/>
            </a:pPr>
            <a:r>
              <a:rPr lang="en-US" sz="2000" smtClean="0"/>
              <a:t>Works that record the collective thought of the body</a:t>
            </a:r>
          </a:p>
          <a:p>
            <a:pPr marL="1314450" lvl="2" indent="-457200">
              <a:buFont typeface="+mj-lt"/>
              <a:buAutoNum type="alphaLcPeriod"/>
            </a:pPr>
            <a:r>
              <a:rPr lang="en-US" sz="2000" smtClean="0"/>
              <a:t>Works that report the collective activity of a meeting, expedition, or event</a:t>
            </a:r>
          </a:p>
          <a:p>
            <a:pPr marL="1314450" lvl="2" indent="-457200">
              <a:buFont typeface="+mj-lt"/>
              <a:buAutoNum type="alphaLcPeriod"/>
            </a:pPr>
            <a:r>
              <a:rPr lang="en-US" sz="2000" smtClean="0"/>
              <a:t>Some works that result from the collective activity of a performing group</a:t>
            </a:r>
          </a:p>
          <a:p>
            <a:pPr marL="1314450" lvl="2" indent="-457200">
              <a:buFont typeface="+mj-lt"/>
              <a:buAutoNum type="alphaLcPeriod"/>
            </a:pPr>
            <a:r>
              <a:rPr lang="en-US" sz="2000" smtClean="0"/>
              <a:t>Cartographic works originating with a corporate body</a:t>
            </a:r>
          </a:p>
          <a:p>
            <a:pPr marL="1314450" lvl="2" indent="-457200">
              <a:buFont typeface="+mj-lt"/>
              <a:buAutoNum type="alphaLcPeriod"/>
            </a:pPr>
            <a:r>
              <a:rPr lang="en-US" sz="2000" smtClean="0"/>
              <a:t>Certain legal works</a:t>
            </a:r>
          </a:p>
          <a:p>
            <a:pPr marL="1314450" lvl="2" indent="-457200">
              <a:buFont typeface="+mj-lt"/>
              <a:buAutoNum type="alphaLcPeriod"/>
            </a:pPr>
            <a:r>
              <a:rPr lang="en-US" sz="2000" smtClean="0"/>
              <a:t>Named works of art by two or more artists acting as a corporate body</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9475703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Collaborative works (6.27.1.3)</a:t>
            </a:r>
          </a:p>
          <a:p>
            <a:pPr lvl="1"/>
            <a:r>
              <a:rPr lang="en-US" sz="2400" smtClean="0"/>
              <a:t>Moving image works</a:t>
            </a:r>
          </a:p>
          <a:p>
            <a:pPr marL="914400" lvl="2" indent="0">
              <a:buNone/>
            </a:pPr>
            <a:r>
              <a:rPr lang="en-US" smtClean="0"/>
              <a:t>The access point is created by recording the preferred title alone (no access point for creator)</a:t>
            </a:r>
          </a:p>
          <a:p>
            <a:pPr marL="857250" lvl="1" indent="-342900"/>
            <a:r>
              <a:rPr lang="en-US" sz="2200" smtClean="0"/>
              <a:t>NOTE: this applies to most motion pictures, which are usually collaborative works. If a motion picture is the work of a single person, family, or corporate body, its access point is created according to 6.27.1.2 (authorized access point for creator + preferred title of the work)</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4287484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RDA authorized access point for one of many Spanish expressions:</a:t>
            </a:r>
          </a:p>
          <a:p>
            <a:pPr>
              <a:buFont typeface="Arial" charset="0"/>
              <a:buNone/>
              <a:defRPr/>
            </a:pPr>
            <a:r>
              <a:rPr lang="en-US" smtClean="0"/>
              <a:t>	</a:t>
            </a:r>
            <a:r>
              <a:rPr lang="en-US" smtClean="0">
                <a:solidFill>
                  <a:schemeClr val="tx2">
                    <a:lumMod val="60000"/>
                    <a:lumOff val="40000"/>
                  </a:schemeClr>
                </a:solidFill>
              </a:rPr>
              <a:t>Homer. Odyssey. Spanish (Alberich)</a:t>
            </a:r>
          </a:p>
          <a:p>
            <a:pPr>
              <a:buFont typeface="Arial" charset="0"/>
              <a:buNone/>
              <a:defRPr/>
            </a:pPr>
            <a:endParaRPr lang="en-US" smtClean="0"/>
          </a:p>
          <a:p>
            <a:pPr lvl="1">
              <a:defRPr/>
            </a:pPr>
            <a:r>
              <a:rPr lang="en-US" smtClean="0"/>
              <a:t>Represents the Spanish translation of the </a:t>
            </a:r>
            <a:r>
              <a:rPr lang="en-US" i="1" smtClean="0"/>
              <a:t>Odyssey</a:t>
            </a:r>
            <a:r>
              <a:rPr lang="en-US" smtClean="0"/>
              <a:t> by Joan Alberich. There are dozens of other Spanish translations.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34890418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Compilations of works by different persons, families, or corporate bodies (6.27.1.4)</a:t>
            </a:r>
          </a:p>
          <a:p>
            <a:pPr lvl="1"/>
            <a:r>
              <a:rPr lang="en-US" sz="2400"/>
              <a:t>The access point is created by recording the preferred title alone (no access point for any creator</a:t>
            </a:r>
            <a:r>
              <a:rPr lang="en-US" sz="2400" smtClean="0"/>
              <a:t>)</a:t>
            </a:r>
            <a:endParaRPr lang="en-US"/>
          </a:p>
          <a:p>
            <a:pPr lvl="1"/>
            <a:r>
              <a:rPr lang="en-US" sz="2400" smtClean="0"/>
              <a:t>The preferred title is the collective title for the compilation (an aggregate work) </a:t>
            </a:r>
          </a:p>
          <a:p>
            <a:pPr lvl="1"/>
            <a:r>
              <a:rPr lang="en-US" sz="2400" smtClean="0"/>
              <a:t>If there is no collective title, separate access points are constructed for the individual works in the compilation</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1608310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mtClean="0"/>
              <a:t>Works of uncertain or unknown origin (6.27.1.8)</a:t>
            </a:r>
          </a:p>
          <a:p>
            <a:pPr lvl="1"/>
            <a:r>
              <a:rPr lang="en-US" sz="2400"/>
              <a:t>The access point is created by recording the preferred title alone (no access point for any creator)</a:t>
            </a:r>
            <a:endParaRPr lang="en-US" sz="240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5808292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Additions </a:t>
            </a:r>
            <a:r>
              <a:rPr lang="en-US" smtClean="0"/>
              <a:t>to Authorized Access Points for Works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000" dirty="0">
                <a:solidFill>
                  <a:prstClr val="black"/>
                </a:solidFill>
              </a:rPr>
              <a:t>When to make additions </a:t>
            </a:r>
            <a:r>
              <a:rPr lang="en-US" sz="3000" dirty="0" smtClean="0">
                <a:solidFill>
                  <a:prstClr val="black"/>
                </a:solidFill>
              </a:rPr>
              <a:t>(RDA 6.27.1.9</a:t>
            </a:r>
            <a:r>
              <a:rPr lang="en-US" sz="3000" dirty="0">
                <a:solidFill>
                  <a:prstClr val="black"/>
                </a:solidFill>
              </a:rPr>
              <a:t>)</a:t>
            </a:r>
          </a:p>
          <a:p>
            <a:pPr lvl="1"/>
            <a:r>
              <a:rPr lang="en-US" sz="2600" dirty="0">
                <a:solidFill>
                  <a:prstClr val="black"/>
                </a:solidFill>
              </a:rPr>
              <a:t>If access point is the same or similar to the access point for a different work</a:t>
            </a:r>
          </a:p>
          <a:p>
            <a:pPr lvl="1"/>
            <a:r>
              <a:rPr lang="en-US" sz="2600" dirty="0">
                <a:solidFill>
                  <a:prstClr val="black"/>
                </a:solidFill>
              </a:rPr>
              <a:t>If </a:t>
            </a:r>
            <a:r>
              <a:rPr lang="en-US" sz="2600" dirty="0" smtClean="0">
                <a:solidFill>
                  <a:prstClr val="black"/>
                </a:solidFill>
              </a:rPr>
              <a:t>access </a:t>
            </a:r>
            <a:r>
              <a:rPr lang="en-US" sz="2600" dirty="0">
                <a:solidFill>
                  <a:prstClr val="black"/>
                </a:solidFill>
              </a:rPr>
              <a:t>point </a:t>
            </a:r>
            <a:r>
              <a:rPr lang="en-US" sz="2600" dirty="0" smtClean="0">
                <a:solidFill>
                  <a:prstClr val="black"/>
                </a:solidFill>
              </a:rPr>
              <a:t>is the same or similar to the access point that </a:t>
            </a:r>
            <a:r>
              <a:rPr lang="en-US" sz="2600" dirty="0">
                <a:solidFill>
                  <a:prstClr val="black"/>
                </a:solidFill>
              </a:rPr>
              <a:t>represents a person, family, corporate body, or place</a:t>
            </a:r>
          </a:p>
          <a:p>
            <a:pPr lvl="0"/>
            <a:r>
              <a:rPr lang="en-US" sz="3000" dirty="0">
                <a:solidFill>
                  <a:prstClr val="black"/>
                </a:solidFill>
              </a:rPr>
              <a:t> Looking for conflicts (LC/PCC PS)</a:t>
            </a:r>
          </a:p>
          <a:p>
            <a:pPr lvl="1"/>
            <a:r>
              <a:rPr lang="en-US" sz="2600" dirty="0">
                <a:solidFill>
                  <a:prstClr val="black"/>
                </a:solidFill>
              </a:rPr>
              <a:t>Where to look? The “catalog” (e.g. local catalog, LC, OCLC). This is required.</a:t>
            </a:r>
          </a:p>
          <a:p>
            <a:pPr lvl="1"/>
            <a:r>
              <a:rPr lang="en-US" sz="2600" dirty="0">
                <a:solidFill>
                  <a:prstClr val="black"/>
                </a:solidFill>
              </a:rPr>
              <a:t>Any resource the cataloger searches, whether in a catalog or not. This is optional.</a:t>
            </a:r>
          </a:p>
          <a:p>
            <a:pPr lvl="1"/>
            <a:r>
              <a:rPr lang="en-US" sz="2600" dirty="0">
                <a:solidFill>
                  <a:prstClr val="black"/>
                </a:solidFill>
              </a:rPr>
              <a:t>Do not predict conflicts</a:t>
            </a:r>
          </a:p>
          <a:p>
            <a:pPr marL="457200" lvl="1" indent="0">
              <a:buNone/>
            </a:pPr>
            <a:endParaRPr lang="en-US" dirty="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72</a:t>
            </a:fld>
            <a:endParaRPr lang="en-US"/>
          </a:p>
        </p:txBody>
      </p:sp>
    </p:spTree>
    <p:extLst>
      <p:ext uri="{BB962C8B-B14F-4D97-AF65-F5344CB8AC3E}">
        <p14:creationId xmlns:p14="http://schemas.microsoft.com/office/powerpoint/2010/main" val="15588708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457200" y="1600200"/>
            <a:ext cx="8382000" cy="4876800"/>
          </a:xfrm>
        </p:spPr>
        <p:txBody>
          <a:bodyPr>
            <a:normAutofit/>
          </a:bodyPr>
          <a:lstStyle/>
          <a:p>
            <a:pPr>
              <a:buNone/>
            </a:pPr>
            <a:r>
              <a:rPr lang="en-US" sz="2800" dirty="0" err="1" smtClean="0">
                <a:solidFill>
                  <a:srgbClr val="0070C0"/>
                </a:solidFill>
              </a:rPr>
              <a:t>Loos</a:t>
            </a:r>
            <a:r>
              <a:rPr lang="en-US" sz="2800" dirty="0" smtClean="0">
                <a:solidFill>
                  <a:srgbClr val="0070C0"/>
                </a:solidFill>
              </a:rPr>
              <a:t>, Anita, 1893-1981. Gentlemen prefer blondes</a:t>
            </a:r>
          </a:p>
          <a:p>
            <a:pPr>
              <a:buNone/>
            </a:pPr>
            <a:r>
              <a:rPr lang="en-US" sz="2800" dirty="0" err="1" smtClean="0">
                <a:solidFill>
                  <a:srgbClr val="0070C0"/>
                </a:solidFill>
              </a:rPr>
              <a:t>Loos</a:t>
            </a:r>
            <a:r>
              <a:rPr lang="en-US" sz="2800" dirty="0" smtClean="0">
                <a:solidFill>
                  <a:srgbClr val="0070C0"/>
                </a:solidFill>
              </a:rPr>
              <a:t>, Anita, 1893-1981. Gentlemen prefer blondes (Play)</a:t>
            </a:r>
          </a:p>
          <a:p>
            <a:pPr>
              <a:buNone/>
            </a:pPr>
            <a:endParaRPr lang="en-US" sz="2800" dirty="0">
              <a:solidFill>
                <a:srgbClr val="0070C0"/>
              </a:solidFill>
            </a:endParaRPr>
          </a:p>
          <a:p>
            <a:pPr>
              <a:buNone/>
            </a:pPr>
            <a:r>
              <a:rPr lang="en-US" sz="2800" dirty="0" smtClean="0">
                <a:solidFill>
                  <a:srgbClr val="0070C0"/>
                </a:solidFill>
              </a:rPr>
              <a:t>Gale, </a:t>
            </a:r>
            <a:r>
              <a:rPr lang="en-US" sz="2800" dirty="0" err="1" smtClean="0">
                <a:solidFill>
                  <a:srgbClr val="0070C0"/>
                </a:solidFill>
              </a:rPr>
              <a:t>Zona</a:t>
            </a:r>
            <a:r>
              <a:rPr lang="en-US" sz="2800" dirty="0" smtClean="0">
                <a:solidFill>
                  <a:srgbClr val="0070C0"/>
                </a:solidFill>
              </a:rPr>
              <a:t>, 1874-1938. Miss Lulu </a:t>
            </a:r>
            <a:r>
              <a:rPr lang="en-US" sz="2800" dirty="0" err="1" smtClean="0">
                <a:solidFill>
                  <a:srgbClr val="0070C0"/>
                </a:solidFill>
              </a:rPr>
              <a:t>Bett</a:t>
            </a:r>
            <a:r>
              <a:rPr lang="en-US" sz="2800" dirty="0" smtClean="0">
                <a:solidFill>
                  <a:srgbClr val="0070C0"/>
                </a:solidFill>
              </a:rPr>
              <a:t> (Novel)</a:t>
            </a:r>
          </a:p>
          <a:p>
            <a:pPr>
              <a:buNone/>
            </a:pPr>
            <a:r>
              <a:rPr lang="en-US" sz="2800" dirty="0" smtClean="0">
                <a:solidFill>
                  <a:srgbClr val="0070C0"/>
                </a:solidFill>
              </a:rPr>
              <a:t>Gale, </a:t>
            </a:r>
            <a:r>
              <a:rPr lang="en-US" sz="2800" dirty="0" err="1" smtClean="0">
                <a:solidFill>
                  <a:srgbClr val="0070C0"/>
                </a:solidFill>
              </a:rPr>
              <a:t>Zona</a:t>
            </a:r>
            <a:r>
              <a:rPr lang="en-US" sz="2800" dirty="0" smtClean="0">
                <a:solidFill>
                  <a:srgbClr val="0070C0"/>
                </a:solidFill>
              </a:rPr>
              <a:t>, 1874-1938. Miss Lulu </a:t>
            </a:r>
            <a:r>
              <a:rPr lang="en-US" sz="2800" dirty="0" err="1" smtClean="0">
                <a:solidFill>
                  <a:srgbClr val="0070C0"/>
                </a:solidFill>
              </a:rPr>
              <a:t>Bett</a:t>
            </a:r>
            <a:r>
              <a:rPr lang="en-US" sz="2800" dirty="0" smtClean="0">
                <a:solidFill>
                  <a:srgbClr val="0070C0"/>
                </a:solidFill>
              </a:rPr>
              <a:t> (Play)</a:t>
            </a:r>
          </a:p>
          <a:p>
            <a:pPr>
              <a:buNone/>
            </a:pPr>
            <a:endParaRPr lang="en-US" sz="2800" dirty="0">
              <a:solidFill>
                <a:srgbClr val="0070C0"/>
              </a:solidFill>
            </a:endParaRPr>
          </a:p>
          <a:p>
            <a:pPr>
              <a:buNone/>
            </a:pPr>
            <a:r>
              <a:rPr lang="en-US" sz="2800" dirty="0" smtClean="0">
                <a:solidFill>
                  <a:srgbClr val="0070C0"/>
                </a:solidFill>
              </a:rPr>
              <a:t>Under Capricorn (Motion picture)</a:t>
            </a:r>
          </a:p>
          <a:p>
            <a:pPr>
              <a:buNone/>
            </a:pPr>
            <a:r>
              <a:rPr lang="en-US" sz="2800" dirty="0" smtClean="0">
                <a:solidFill>
                  <a:srgbClr val="0070C0"/>
                </a:solidFill>
              </a:rPr>
              <a:t>Under Capricorn (Series)</a:t>
            </a:r>
          </a:p>
          <a:p>
            <a:pPr>
              <a:buNone/>
            </a:pPr>
            <a:r>
              <a:rPr lang="en-US" sz="2800" dirty="0" smtClean="0">
                <a:solidFill>
                  <a:srgbClr val="0070C0"/>
                </a:solidFill>
              </a:rPr>
              <a:t>Under Capricorn (Television program)</a:t>
            </a:r>
          </a:p>
          <a:p>
            <a:pPr>
              <a:buNone/>
            </a:pPr>
            <a:endParaRPr lang="en-US" sz="2800" dirty="0">
              <a:solidFill>
                <a:srgbClr val="0070C0"/>
              </a:solidFill>
            </a:endParaRPr>
          </a:p>
          <a:p>
            <a:pPr>
              <a:buNone/>
            </a:pPr>
            <a:endParaRPr lang="en-US" sz="2800" dirty="0">
              <a:solidFill>
                <a:srgbClr val="0070C0"/>
              </a:solidFill>
            </a:endParaRPr>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73</a:t>
            </a:fld>
            <a:endParaRPr lang="en-US"/>
          </a:p>
        </p:txBody>
      </p:sp>
    </p:spTree>
    <p:extLst>
      <p:ext uri="{BB962C8B-B14F-4D97-AF65-F5344CB8AC3E}">
        <p14:creationId xmlns:p14="http://schemas.microsoft.com/office/powerpoint/2010/main" val="38612937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152400" y="1295400"/>
            <a:ext cx="8991600" cy="5181600"/>
          </a:xfrm>
        </p:spPr>
        <p:txBody>
          <a:bodyPr>
            <a:normAutofit fontScale="77500" lnSpcReduction="20000"/>
          </a:bodyPr>
          <a:lstStyle/>
          <a:p>
            <a:pPr>
              <a:buNone/>
            </a:pPr>
            <a:endParaRPr lang="en-US" sz="2800" dirty="0" smtClean="0">
              <a:solidFill>
                <a:srgbClr val="0070C0"/>
              </a:solidFill>
            </a:endParaRPr>
          </a:p>
          <a:p>
            <a:pPr>
              <a:buNone/>
            </a:pPr>
            <a:r>
              <a:rPr lang="en-US" sz="2800" dirty="0" smtClean="0">
                <a:solidFill>
                  <a:srgbClr val="0070C0"/>
                </a:solidFill>
              </a:rPr>
              <a:t>130 0_  History of the United States (Harris, Rothman, and </a:t>
            </a:r>
            <a:r>
              <a:rPr lang="en-US" sz="2800" dirty="0" err="1" smtClean="0">
                <a:solidFill>
                  <a:srgbClr val="0070C0"/>
                </a:solidFill>
              </a:rPr>
              <a:t>Thernstrom</a:t>
            </a:r>
            <a:r>
              <a:rPr lang="en-US" sz="2800" dirty="0" smtClean="0">
                <a:solidFill>
                  <a:srgbClr val="0070C0"/>
                </a:solidFill>
              </a:rPr>
              <a:t>)</a:t>
            </a:r>
          </a:p>
          <a:p>
            <a:pPr>
              <a:buNone/>
            </a:pPr>
            <a:r>
              <a:rPr lang="en-US" sz="2800" dirty="0" smtClean="0">
                <a:solidFill>
                  <a:schemeClr val="tx1">
                    <a:lumMod val="65000"/>
                    <a:lumOff val="35000"/>
                  </a:schemeClr>
                </a:solidFill>
              </a:rPr>
              <a:t>245 14  The history of the United States / $c edited by Neil Harris, David J. Rothman, Stephan </a:t>
            </a:r>
            <a:r>
              <a:rPr lang="en-US" sz="2800" dirty="0" err="1" smtClean="0">
                <a:solidFill>
                  <a:schemeClr val="tx1">
                    <a:lumMod val="65000"/>
                    <a:lumOff val="35000"/>
                  </a:schemeClr>
                </a:solidFill>
              </a:rPr>
              <a:t>Thernstrom</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New York : $b Holt, Rinehart and Winston, $c 1969</a:t>
            </a:r>
            <a:r>
              <a:rPr lang="en-US" sz="2800" dirty="0">
                <a:solidFill>
                  <a:schemeClr val="tx1">
                    <a:lumMod val="65000"/>
                    <a:lumOff val="35000"/>
                  </a:schemeClr>
                </a:solidFill>
              </a:rPr>
              <a:t>.</a:t>
            </a:r>
            <a:endParaRPr lang="en-US" sz="2800" dirty="0" smtClean="0">
              <a:solidFill>
                <a:schemeClr val="tx1">
                  <a:lumMod val="65000"/>
                  <a:lumOff val="35000"/>
                </a:schemeClr>
              </a:solidFill>
            </a:endParaRPr>
          </a:p>
          <a:p>
            <a:pPr>
              <a:buNone/>
            </a:pPr>
            <a:endParaRPr lang="en-US" sz="2800" dirty="0">
              <a:solidFill>
                <a:srgbClr val="0070C0"/>
              </a:solidFill>
            </a:endParaRPr>
          </a:p>
          <a:p>
            <a:pPr>
              <a:buNone/>
            </a:pPr>
            <a:r>
              <a:rPr lang="en-US" sz="2800" dirty="0" smtClean="0">
                <a:solidFill>
                  <a:srgbClr val="0070C0"/>
                </a:solidFill>
              </a:rPr>
              <a:t>130 0_  History of the United States (</a:t>
            </a:r>
            <a:r>
              <a:rPr lang="en-US" sz="2800" dirty="0" err="1" smtClean="0">
                <a:solidFill>
                  <a:srgbClr val="0070C0"/>
                </a:solidFill>
              </a:rPr>
              <a:t>Lefler</a:t>
            </a:r>
            <a:r>
              <a:rPr lang="en-US" sz="2800" dirty="0" smtClean="0">
                <a:solidFill>
                  <a:srgbClr val="0070C0"/>
                </a:solidFill>
              </a:rPr>
              <a:t>)</a:t>
            </a:r>
          </a:p>
          <a:p>
            <a:pPr>
              <a:buNone/>
            </a:pPr>
            <a:r>
              <a:rPr lang="en-US" sz="2800" dirty="0" smtClean="0">
                <a:solidFill>
                  <a:schemeClr val="tx1">
                    <a:lumMod val="65000"/>
                    <a:lumOff val="35000"/>
                  </a:schemeClr>
                </a:solidFill>
              </a:rPr>
              <a:t>245 12  A history of the United States : $b from the age of exploration to 1865 / $c edited by Hugh T. </a:t>
            </a:r>
            <a:r>
              <a:rPr lang="en-US" sz="2800" dirty="0" err="1" smtClean="0">
                <a:solidFill>
                  <a:schemeClr val="tx1">
                    <a:lumMod val="65000"/>
                    <a:lumOff val="35000"/>
                  </a:schemeClr>
                </a:solidFill>
              </a:rPr>
              <a:t>Lefler</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New York : </a:t>
            </a:r>
            <a:r>
              <a:rPr lang="en-US" sz="2800" dirty="0">
                <a:solidFill>
                  <a:schemeClr val="tx1">
                    <a:lumMod val="65000"/>
                    <a:lumOff val="35000"/>
                  </a:schemeClr>
                </a:solidFill>
              </a:rPr>
              <a:t>$</a:t>
            </a:r>
            <a:r>
              <a:rPr lang="en-US" sz="2800" dirty="0" smtClean="0">
                <a:solidFill>
                  <a:schemeClr val="tx1">
                    <a:lumMod val="65000"/>
                    <a:lumOff val="35000"/>
                  </a:schemeClr>
                </a:solidFill>
              </a:rPr>
              <a:t>b Meridian Books, $c 1960.</a:t>
            </a:r>
          </a:p>
          <a:p>
            <a:pPr>
              <a:buNone/>
            </a:pPr>
            <a:endParaRPr lang="en-US" sz="2800" dirty="0">
              <a:solidFill>
                <a:srgbClr val="0070C0"/>
              </a:solidFill>
            </a:endParaRPr>
          </a:p>
          <a:p>
            <a:pPr>
              <a:buNone/>
            </a:pPr>
            <a:r>
              <a:rPr lang="en-US" sz="2800" dirty="0" smtClean="0">
                <a:solidFill>
                  <a:srgbClr val="0070C0"/>
                </a:solidFill>
              </a:rPr>
              <a:t>130 0_  History of the United States (Butterworth)</a:t>
            </a:r>
          </a:p>
          <a:p>
            <a:pPr>
              <a:buNone/>
            </a:pPr>
            <a:r>
              <a:rPr lang="en-US" sz="2800" dirty="0" smtClean="0">
                <a:solidFill>
                  <a:schemeClr val="tx1">
                    <a:lumMod val="65000"/>
                    <a:lumOff val="35000"/>
                  </a:schemeClr>
                </a:solidFill>
              </a:rPr>
              <a:t>245 10  History of the United States / $c edited by Hezekiah Butterworth.</a:t>
            </a:r>
          </a:p>
          <a:p>
            <a:pPr>
              <a:buNone/>
            </a:pPr>
            <a:r>
              <a:rPr lang="en-US" sz="2800" dirty="0" smtClean="0">
                <a:solidFill>
                  <a:schemeClr val="tx1">
                    <a:lumMod val="65000"/>
                    <a:lumOff val="35000"/>
                  </a:schemeClr>
                </a:solidFill>
              </a:rPr>
              <a:t>264 _1  New York : $b </a:t>
            </a:r>
            <a:r>
              <a:rPr lang="en-US" sz="2800" dirty="0" err="1" smtClean="0">
                <a:solidFill>
                  <a:schemeClr val="tx1">
                    <a:lumMod val="65000"/>
                    <a:lumOff val="35000"/>
                  </a:schemeClr>
                </a:solidFill>
              </a:rPr>
              <a:t>Saalfield</a:t>
            </a:r>
            <a:r>
              <a:rPr lang="en-US" sz="2800" dirty="0" smtClean="0">
                <a:solidFill>
                  <a:schemeClr val="tx1">
                    <a:lumMod val="65000"/>
                    <a:lumOff val="35000"/>
                  </a:schemeClr>
                </a:solidFill>
              </a:rPr>
              <a:t>, $c 1904.</a:t>
            </a:r>
          </a:p>
          <a:p>
            <a:pPr>
              <a:buNone/>
            </a:pPr>
            <a:endParaRPr lang="en-US" sz="2800" dirty="0">
              <a:solidFill>
                <a:srgbClr val="0070C0"/>
              </a:solidFill>
            </a:endParaRPr>
          </a:p>
          <a:p>
            <a:pPr>
              <a:buNone/>
            </a:pPr>
            <a:endParaRPr lang="en-US" sz="2800" dirty="0">
              <a:solidFill>
                <a:srgbClr val="0070C0"/>
              </a:solidFill>
            </a:endParaRPr>
          </a:p>
          <a:p>
            <a:pPr>
              <a:buNone/>
            </a:pPr>
            <a:endParaRPr lang="en-US" sz="2800" dirty="0">
              <a:solidFill>
                <a:srgbClr val="0070C0"/>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6. Works and Expressions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36682089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228600" y="1600200"/>
            <a:ext cx="8763000" cy="5105400"/>
          </a:xfrm>
        </p:spPr>
        <p:txBody>
          <a:bodyPr>
            <a:normAutofit/>
          </a:bodyPr>
          <a:lstStyle/>
          <a:p>
            <a:pPr>
              <a:buNone/>
            </a:pPr>
            <a:r>
              <a:rPr lang="en-US" sz="2800" dirty="0" smtClean="0">
                <a:solidFill>
                  <a:srgbClr val="0070C0"/>
                </a:solidFill>
              </a:rPr>
              <a:t>130 0_  Plato (Essays : Fine)</a:t>
            </a:r>
          </a:p>
          <a:p>
            <a:pPr>
              <a:buNone/>
            </a:pPr>
            <a:r>
              <a:rPr lang="en-US" sz="2800" dirty="0" smtClean="0">
                <a:solidFill>
                  <a:schemeClr val="tx1">
                    <a:lumMod val="65000"/>
                    <a:lumOff val="35000"/>
                  </a:schemeClr>
                </a:solidFill>
              </a:rPr>
              <a:t>245 10  Plato / $c edited by Gail Fine.</a:t>
            </a:r>
          </a:p>
          <a:p>
            <a:pPr>
              <a:buNone/>
            </a:pPr>
            <a:r>
              <a:rPr lang="en-US" sz="2800" dirty="0" smtClean="0">
                <a:solidFill>
                  <a:schemeClr val="tx1">
                    <a:lumMod val="65000"/>
                    <a:lumOff val="35000"/>
                  </a:schemeClr>
                </a:solidFill>
              </a:rPr>
              <a:t>264 _1  New York : $b Oxford University Press, $c 1999.</a:t>
            </a:r>
          </a:p>
          <a:p>
            <a:pPr>
              <a:buNone/>
            </a:pPr>
            <a:r>
              <a:rPr lang="en-US" sz="2800" dirty="0" smtClean="0">
                <a:solidFill>
                  <a:schemeClr val="tx1">
                    <a:lumMod val="65000"/>
                    <a:lumOff val="35000"/>
                  </a:schemeClr>
                </a:solidFill>
              </a:rPr>
              <a:t>490 1_  Oxford readings in philosophy</a:t>
            </a:r>
          </a:p>
          <a:p>
            <a:pPr>
              <a:buNone/>
            </a:pPr>
            <a:endParaRPr lang="en-US" sz="2800" dirty="0">
              <a:solidFill>
                <a:srgbClr val="0070C0"/>
              </a:solidFill>
            </a:endParaRPr>
          </a:p>
          <a:p>
            <a:pPr>
              <a:buNone/>
            </a:pPr>
            <a:r>
              <a:rPr lang="en-US" sz="2800" dirty="0" smtClean="0">
                <a:solidFill>
                  <a:srgbClr val="0070C0"/>
                </a:solidFill>
              </a:rPr>
              <a:t>130 0_  Plato (Essays : </a:t>
            </a:r>
            <a:r>
              <a:rPr lang="en-US" sz="2800" dirty="0" err="1" smtClean="0">
                <a:solidFill>
                  <a:srgbClr val="0070C0"/>
                </a:solidFill>
              </a:rPr>
              <a:t>Vlastos</a:t>
            </a:r>
            <a:r>
              <a:rPr lang="en-US" sz="2800" dirty="0" smtClean="0">
                <a:solidFill>
                  <a:srgbClr val="0070C0"/>
                </a:solidFill>
              </a:rPr>
              <a:t>)</a:t>
            </a:r>
          </a:p>
          <a:p>
            <a:pPr>
              <a:buNone/>
            </a:pPr>
            <a:r>
              <a:rPr lang="en-US" sz="2800" dirty="0" smtClean="0">
                <a:solidFill>
                  <a:schemeClr val="tx1">
                    <a:lumMod val="65000"/>
                    <a:lumOff val="35000"/>
                  </a:schemeClr>
                </a:solidFill>
              </a:rPr>
              <a:t>245 10  Plato : $b a collection of critical essays / $c edited 	   by Gregory </a:t>
            </a:r>
            <a:r>
              <a:rPr lang="en-US" sz="2800" dirty="0" err="1" smtClean="0">
                <a:solidFill>
                  <a:schemeClr val="tx1">
                    <a:lumMod val="65000"/>
                    <a:lumOff val="35000"/>
                  </a:schemeClr>
                </a:solidFill>
              </a:rPr>
              <a:t>Vlastos</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Garden City, New York : $b Anchor Books, $c 1971.</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6. Works and Expressions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21689946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
            </a:r>
            <a:r>
              <a:rPr lang="en-US" sz="3200" dirty="0" smtClean="0"/>
              <a:t>eeded to distinguish access point from one that represents a person, family, corporate body, or place</a:t>
            </a:r>
            <a:endParaRPr lang="en-US" sz="3200" dirty="0"/>
          </a:p>
        </p:txBody>
      </p:sp>
      <p:sp>
        <p:nvSpPr>
          <p:cNvPr id="3" name="Content Placeholder 2"/>
          <p:cNvSpPr>
            <a:spLocks noGrp="1"/>
          </p:cNvSpPr>
          <p:nvPr>
            <p:ph idx="1"/>
          </p:nvPr>
        </p:nvSpPr>
        <p:spPr>
          <a:xfrm>
            <a:off x="228600" y="1447800"/>
            <a:ext cx="8763000" cy="5257800"/>
          </a:xfrm>
        </p:spPr>
        <p:txBody>
          <a:bodyPr>
            <a:normAutofit lnSpcReduction="10000"/>
          </a:bodyPr>
          <a:lstStyle/>
          <a:p>
            <a:pPr>
              <a:buNone/>
            </a:pPr>
            <a:r>
              <a:rPr lang="en-US" sz="2800" dirty="0" smtClean="0">
                <a:solidFill>
                  <a:srgbClr val="0070C0"/>
                </a:solidFill>
              </a:rPr>
              <a:t>130 0_  Beach </a:t>
            </a:r>
            <a:r>
              <a:rPr lang="en-US" sz="2800" smtClean="0">
                <a:solidFill>
                  <a:srgbClr val="0070C0"/>
                </a:solidFill>
              </a:rPr>
              <a:t>boys </a:t>
            </a:r>
            <a:r>
              <a:rPr lang="en-US" sz="2800" smtClean="0">
                <a:solidFill>
                  <a:srgbClr val="0070C0"/>
                </a:solidFill>
              </a:rPr>
              <a:t>(Photographs)</a:t>
            </a:r>
            <a:endParaRPr lang="en-US" sz="2800" dirty="0" smtClean="0">
              <a:solidFill>
                <a:srgbClr val="0070C0"/>
              </a:solidFill>
            </a:endParaRPr>
          </a:p>
          <a:p>
            <a:pPr>
              <a:buNone/>
            </a:pPr>
            <a:r>
              <a:rPr lang="en-US" sz="2800" dirty="0" smtClean="0">
                <a:solidFill>
                  <a:schemeClr val="tx1">
                    <a:lumMod val="65000"/>
                    <a:lumOff val="35000"/>
                  </a:schemeClr>
                </a:solidFill>
              </a:rPr>
              <a:t>245 10  Beach boys.</a:t>
            </a:r>
          </a:p>
          <a:p>
            <a:pPr>
              <a:buNone/>
            </a:pPr>
            <a:r>
              <a:rPr lang="en-US" sz="2800" dirty="0" smtClean="0">
                <a:solidFill>
                  <a:schemeClr val="tx1">
                    <a:lumMod val="65000"/>
                    <a:lumOff val="35000"/>
                  </a:schemeClr>
                </a:solidFill>
              </a:rPr>
              <a:t>264 _1  [Sydney] : $b Blue Books, $c [2004]</a:t>
            </a:r>
          </a:p>
          <a:p>
            <a:pPr>
              <a:buNone/>
            </a:pPr>
            <a:r>
              <a:rPr lang="en-US" sz="2800" dirty="0" smtClean="0">
                <a:solidFill>
                  <a:schemeClr val="tx1">
                    <a:lumMod val="65000"/>
                    <a:lumOff val="35000"/>
                  </a:schemeClr>
                </a:solidFill>
              </a:rPr>
              <a:t>650 _0  Photography of men.</a:t>
            </a:r>
          </a:p>
          <a:p>
            <a:pPr>
              <a:buNone/>
            </a:pPr>
            <a:r>
              <a:rPr lang="en-US" sz="2800" dirty="0" smtClean="0">
                <a:solidFill>
                  <a:schemeClr val="tx1">
                    <a:lumMod val="65000"/>
                    <a:lumOff val="35000"/>
                  </a:schemeClr>
                </a:solidFill>
              </a:rPr>
              <a:t>650 _0  Photography of the nude.</a:t>
            </a:r>
          </a:p>
          <a:p>
            <a:pPr>
              <a:buNone/>
            </a:pPr>
            <a:endParaRPr lang="en-US" sz="2800" dirty="0">
              <a:solidFill>
                <a:srgbClr val="0070C0"/>
              </a:solidFill>
            </a:endParaRPr>
          </a:p>
          <a:p>
            <a:pPr>
              <a:buNone/>
            </a:pPr>
            <a:r>
              <a:rPr lang="en-US" sz="2800" dirty="0" smtClean="0">
                <a:solidFill>
                  <a:srgbClr val="0070C0"/>
                </a:solidFill>
              </a:rPr>
              <a:t>130 0_  Philippines (Folk songs)</a:t>
            </a:r>
          </a:p>
          <a:p>
            <a:pPr>
              <a:buNone/>
            </a:pPr>
            <a:r>
              <a:rPr lang="en-US" sz="2800" dirty="0" smtClean="0">
                <a:solidFill>
                  <a:schemeClr val="tx1">
                    <a:lumMod val="65000"/>
                    <a:lumOff val="35000"/>
                  </a:schemeClr>
                </a:solidFill>
              </a:rPr>
              <a:t>245 10  Philippines : $b </a:t>
            </a:r>
            <a:r>
              <a:rPr lang="en-US" sz="2800" dirty="0" err="1" smtClean="0">
                <a:solidFill>
                  <a:schemeClr val="tx1">
                    <a:lumMod val="65000"/>
                    <a:lumOff val="35000"/>
                  </a:schemeClr>
                </a:solidFill>
              </a:rPr>
              <a:t>musique</a:t>
            </a:r>
            <a:r>
              <a:rPr lang="en-US" sz="2800" dirty="0" smtClean="0">
                <a:solidFill>
                  <a:schemeClr val="tx1">
                    <a:lumMod val="65000"/>
                    <a:lumOff val="35000"/>
                  </a:schemeClr>
                </a:solidFill>
              </a:rPr>
              <a:t> des </a:t>
            </a:r>
            <a:r>
              <a:rPr lang="en-US" sz="2800" dirty="0" err="1" smtClean="0">
                <a:solidFill>
                  <a:schemeClr val="tx1">
                    <a:lumMod val="65000"/>
                    <a:lumOff val="35000"/>
                  </a:schemeClr>
                </a:solidFill>
              </a:rPr>
              <a:t>hautes-terres</a:t>
            </a:r>
            <a:r>
              <a:rPr lang="en-US" sz="2800" dirty="0" smtClean="0">
                <a:solidFill>
                  <a:schemeClr val="tx1">
                    <a:lumMod val="65000"/>
                    <a:lumOff val="35000"/>
                  </a:schemeClr>
                </a:solidFill>
              </a:rPr>
              <a:t> </a:t>
            </a:r>
            <a:r>
              <a:rPr lang="en-US" sz="2800" dirty="0" err="1" smtClean="0">
                <a:solidFill>
                  <a:schemeClr val="tx1">
                    <a:lumMod val="65000"/>
                    <a:lumOff val="35000"/>
                  </a:schemeClr>
                </a:solidFill>
              </a:rPr>
              <a:t>palawan</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[France] : $b Chant du monde, $c [1987]</a:t>
            </a:r>
          </a:p>
          <a:p>
            <a:pPr>
              <a:buNone/>
            </a:pPr>
            <a:r>
              <a:rPr lang="en-US" sz="2800" dirty="0" smtClean="0">
                <a:solidFill>
                  <a:schemeClr val="tx1">
                    <a:lumMod val="65000"/>
                    <a:lumOff val="35000"/>
                  </a:schemeClr>
                </a:solidFill>
              </a:rPr>
              <a:t>300       1 audio disc ; $c 12 in.</a:t>
            </a:r>
            <a:endParaRPr lang="en-US" sz="28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6. Works and Expressions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33490078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
            </a:r>
            <a:r>
              <a:rPr lang="en-US" sz="3200" dirty="0" smtClean="0"/>
              <a:t>eeded to distinguish access point from one that represents a person, family, corporate body, or place</a:t>
            </a:r>
            <a:endParaRPr lang="en-US" sz="3200" dirty="0"/>
          </a:p>
        </p:txBody>
      </p:sp>
      <p:sp>
        <p:nvSpPr>
          <p:cNvPr id="3" name="Content Placeholder 2"/>
          <p:cNvSpPr>
            <a:spLocks noGrp="1"/>
          </p:cNvSpPr>
          <p:nvPr>
            <p:ph idx="1"/>
          </p:nvPr>
        </p:nvSpPr>
        <p:spPr>
          <a:xfrm>
            <a:off x="228600" y="1600200"/>
            <a:ext cx="8763000" cy="5105400"/>
          </a:xfrm>
        </p:spPr>
        <p:txBody>
          <a:bodyPr>
            <a:normAutofit fontScale="92500" lnSpcReduction="20000"/>
          </a:bodyPr>
          <a:lstStyle/>
          <a:p>
            <a:pPr>
              <a:buNone/>
            </a:pPr>
            <a:r>
              <a:rPr lang="en-US" sz="2800" dirty="0" smtClean="0">
                <a:solidFill>
                  <a:srgbClr val="0070C0"/>
                </a:solidFill>
              </a:rPr>
              <a:t>130 0_  American Museum of Natural History (Photograph)</a:t>
            </a:r>
          </a:p>
          <a:p>
            <a:pPr>
              <a:buNone/>
            </a:pPr>
            <a:r>
              <a:rPr lang="en-US" sz="2800" dirty="0" smtClean="0">
                <a:solidFill>
                  <a:schemeClr val="tx1">
                    <a:lumMod val="65000"/>
                    <a:lumOff val="35000"/>
                  </a:schemeClr>
                </a:solidFill>
              </a:rPr>
              <a:t>245 10  American Museum of Natural History.</a:t>
            </a:r>
          </a:p>
          <a:p>
            <a:pPr>
              <a:buNone/>
            </a:pPr>
            <a:r>
              <a:rPr lang="en-US" sz="2800" dirty="0" smtClean="0">
                <a:solidFill>
                  <a:schemeClr val="tx1">
                    <a:lumMod val="65000"/>
                    <a:lumOff val="35000"/>
                  </a:schemeClr>
                </a:solidFill>
              </a:rPr>
              <a:t>264 _0  $c [1892?]</a:t>
            </a:r>
          </a:p>
          <a:p>
            <a:pPr>
              <a:buNone/>
            </a:pPr>
            <a:r>
              <a:rPr lang="en-US" sz="2800" dirty="0" smtClean="0">
                <a:solidFill>
                  <a:schemeClr val="tx1">
                    <a:lumMod val="65000"/>
                    <a:lumOff val="35000"/>
                  </a:schemeClr>
                </a:solidFill>
              </a:rPr>
              <a:t>300       1 photograph : $b black and white ; $c 56 x 78 cm</a:t>
            </a:r>
          </a:p>
          <a:p>
            <a:pPr>
              <a:buNone/>
            </a:pPr>
            <a:r>
              <a:rPr lang="en-US" sz="2800" dirty="0" smtClean="0">
                <a:solidFill>
                  <a:schemeClr val="tx1">
                    <a:lumMod val="65000"/>
                    <a:lumOff val="35000"/>
                  </a:schemeClr>
                </a:solidFill>
              </a:rPr>
              <a:t>500       Photographer unknown.</a:t>
            </a:r>
          </a:p>
          <a:p>
            <a:pPr>
              <a:buNone/>
            </a:pPr>
            <a:endParaRPr lang="en-US" sz="2800" dirty="0" smtClean="0">
              <a:solidFill>
                <a:srgbClr val="0070C0"/>
              </a:solidFill>
            </a:endParaRPr>
          </a:p>
          <a:p>
            <a:pPr>
              <a:buNone/>
            </a:pPr>
            <a:r>
              <a:rPr lang="en-US" sz="2800" dirty="0" smtClean="0">
                <a:solidFill>
                  <a:srgbClr val="0070C0"/>
                </a:solidFill>
              </a:rPr>
              <a:t>130 0_   American Museum of Natural History (Model)</a:t>
            </a:r>
          </a:p>
          <a:p>
            <a:pPr>
              <a:buNone/>
            </a:pPr>
            <a:r>
              <a:rPr lang="en-US" sz="2800" dirty="0" smtClean="0">
                <a:solidFill>
                  <a:schemeClr val="tx1">
                    <a:lumMod val="65000"/>
                    <a:lumOff val="35000"/>
                  </a:schemeClr>
                </a:solidFill>
              </a:rPr>
              <a:t>245 10   American Museum of Natural History.</a:t>
            </a:r>
          </a:p>
          <a:p>
            <a:pPr>
              <a:buNone/>
            </a:pPr>
            <a:r>
              <a:rPr lang="en-US" sz="2800" dirty="0" smtClean="0">
                <a:solidFill>
                  <a:schemeClr val="tx1">
                    <a:lumMod val="65000"/>
                    <a:lumOff val="35000"/>
                  </a:schemeClr>
                </a:solidFill>
              </a:rPr>
              <a:t>264 _3   [Canada] : $b Charles Products, $c [between 1950 and 	 2011?]</a:t>
            </a:r>
          </a:p>
          <a:p>
            <a:pPr>
              <a:buNone/>
            </a:pPr>
            <a:r>
              <a:rPr lang="en-US" sz="2800" dirty="0" smtClean="0">
                <a:solidFill>
                  <a:schemeClr val="tx1">
                    <a:lumMod val="65000"/>
                    <a:lumOff val="35000"/>
                  </a:schemeClr>
                </a:solidFill>
              </a:rPr>
              <a:t>300        1 model ; $c 3 x 10 x 3 cm</a:t>
            </a:r>
          </a:p>
          <a:p>
            <a:pPr>
              <a:buNone/>
            </a:pPr>
            <a:r>
              <a:rPr lang="en-US" sz="2800" dirty="0" smtClean="0">
                <a:solidFill>
                  <a:schemeClr val="tx1">
                    <a:lumMod val="65000"/>
                    <a:lumOff val="35000"/>
                  </a:schemeClr>
                </a:solidFill>
              </a:rPr>
              <a:t>340        pewter</a:t>
            </a:r>
            <a:endParaRPr lang="en-US" sz="28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6. Works and Expressions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42890680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Works</a:t>
            </a:r>
            <a:endParaRPr lang="en-US" dirty="0"/>
          </a:p>
        </p:txBody>
      </p:sp>
      <p:sp>
        <p:nvSpPr>
          <p:cNvPr id="3" name="Content Placeholder 2"/>
          <p:cNvSpPr>
            <a:spLocks noGrp="1"/>
          </p:cNvSpPr>
          <p:nvPr>
            <p:ph idx="1"/>
          </p:nvPr>
        </p:nvSpPr>
        <p:spPr/>
        <p:txBody>
          <a:bodyPr>
            <a:normAutofit fontScale="92500"/>
          </a:bodyPr>
          <a:lstStyle/>
          <a:p>
            <a:r>
              <a:rPr lang="en-US" dirty="0" smtClean="0"/>
              <a:t>Other considerations (LC/PCC PS)</a:t>
            </a:r>
          </a:p>
          <a:p>
            <a:pPr lvl="1"/>
            <a:r>
              <a:rPr lang="en-US" dirty="0" smtClean="0"/>
              <a:t>Resolve conflicts by adding qualifier to the new authorized access point, not the old one (with some exceptions)</a:t>
            </a:r>
          </a:p>
          <a:p>
            <a:pPr lvl="1"/>
            <a:r>
              <a:rPr lang="en-US" dirty="0" smtClean="0"/>
              <a:t>Use an authorized access point to represent a resource when it is referred to in other authorized access point, or related to another resource by a note</a:t>
            </a:r>
          </a:p>
          <a:p>
            <a:pPr lvl="1"/>
            <a:r>
              <a:rPr lang="en-US" dirty="0" smtClean="0"/>
              <a:t>For reproductions, use </a:t>
            </a:r>
            <a:r>
              <a:rPr lang="en-US" smtClean="0"/>
              <a:t>the authorized access point </a:t>
            </a:r>
            <a:r>
              <a:rPr lang="en-US" dirty="0" smtClean="0"/>
              <a:t>of </a:t>
            </a:r>
            <a:r>
              <a:rPr lang="en-US" smtClean="0"/>
              <a:t>the original (because it’s the same work/expression)</a:t>
            </a:r>
            <a:endParaRPr lang="en-US" dirty="0" smtClean="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78</a:t>
            </a:fld>
            <a:endParaRPr lang="en-US"/>
          </a:p>
        </p:txBody>
      </p:sp>
    </p:spTree>
    <p:extLst>
      <p:ext uri="{BB962C8B-B14F-4D97-AF65-F5344CB8AC3E}">
        <p14:creationId xmlns:p14="http://schemas.microsoft.com/office/powerpoint/2010/main" val="30282631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a:t>
            </a:r>
            <a:r>
              <a:rPr lang="en-US" smtClean="0"/>
              <a:t>Works: What to Add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Not a priority order—add what is appropriate</a:t>
            </a:r>
          </a:p>
          <a:p>
            <a:r>
              <a:rPr lang="en-US" dirty="0" smtClean="0"/>
              <a:t>Add what you’ve already recorded as elements. Do not add any subfield coding before the qualifier</a:t>
            </a:r>
          </a:p>
          <a:p>
            <a:pPr lvl="1"/>
            <a:r>
              <a:rPr lang="en-US" dirty="0" smtClean="0"/>
              <a:t>form </a:t>
            </a:r>
            <a:r>
              <a:rPr lang="en-US" dirty="0"/>
              <a:t>of work </a:t>
            </a:r>
            <a:r>
              <a:rPr lang="en-US" dirty="0" smtClean="0"/>
              <a:t>(RDA 6.3) (MARC 380)</a:t>
            </a:r>
          </a:p>
          <a:p>
            <a:pPr marL="914400" lvl="2" indent="0">
              <a:buNone/>
            </a:pPr>
            <a:r>
              <a:rPr lang="en-US" dirty="0">
                <a:solidFill>
                  <a:srgbClr val="0070C0"/>
                </a:solidFill>
              </a:rPr>
              <a:t>Charlemagne (Play)</a:t>
            </a:r>
          </a:p>
          <a:p>
            <a:pPr lvl="1"/>
            <a:r>
              <a:rPr lang="en-US" dirty="0" smtClean="0"/>
              <a:t>date </a:t>
            </a:r>
            <a:r>
              <a:rPr lang="en-US" dirty="0"/>
              <a:t>of the work </a:t>
            </a:r>
            <a:r>
              <a:rPr lang="en-US" dirty="0" smtClean="0"/>
              <a:t>(RDA 6.4) (MARC 046 $k and/or $l)</a:t>
            </a:r>
          </a:p>
          <a:p>
            <a:pPr marL="914400" lvl="2" indent="0">
              <a:buNone/>
            </a:pPr>
            <a:r>
              <a:rPr lang="en-US" dirty="0">
                <a:solidFill>
                  <a:srgbClr val="0070C0"/>
                </a:solidFill>
              </a:rPr>
              <a:t>Dublin magazine (1762)</a:t>
            </a:r>
          </a:p>
          <a:p>
            <a:pPr lvl="1"/>
            <a:r>
              <a:rPr lang="en-US" dirty="0" smtClean="0"/>
              <a:t>place </a:t>
            </a:r>
            <a:r>
              <a:rPr lang="en-US" dirty="0"/>
              <a:t>of origin of the work </a:t>
            </a:r>
            <a:r>
              <a:rPr lang="en-US" dirty="0" smtClean="0"/>
              <a:t>(RDA 6.5) (MARC 370 $g)</a:t>
            </a:r>
          </a:p>
          <a:p>
            <a:pPr marL="914400" lvl="2" indent="0">
              <a:buNone/>
            </a:pPr>
            <a:r>
              <a:rPr lang="en-US" dirty="0">
                <a:solidFill>
                  <a:srgbClr val="0070C0"/>
                </a:solidFill>
              </a:rPr>
              <a:t>Advocate (Boise, Idaho)</a:t>
            </a:r>
          </a:p>
          <a:p>
            <a:pPr lvl="2"/>
            <a:r>
              <a:rPr lang="en-US" dirty="0"/>
              <a:t>and/or</a:t>
            </a:r>
          </a:p>
          <a:p>
            <a:pPr lvl="1"/>
            <a:r>
              <a:rPr lang="en-US" dirty="0" smtClean="0"/>
              <a:t>another </a:t>
            </a:r>
            <a:r>
              <a:rPr lang="en-US" dirty="0"/>
              <a:t>distinguishing characteristic of the work </a:t>
            </a:r>
            <a:r>
              <a:rPr lang="en-US" dirty="0" smtClean="0"/>
              <a:t>(RDA 6.6) (MARC 381 or 373)</a:t>
            </a:r>
          </a:p>
          <a:p>
            <a:pPr marL="914400" lvl="2" indent="0">
              <a:buNone/>
            </a:pPr>
            <a:r>
              <a:rPr lang="en-US" dirty="0">
                <a:solidFill>
                  <a:srgbClr val="0070C0"/>
                </a:solidFill>
              </a:rPr>
              <a:t>Bulletin (Geological Survey (South Africa</a:t>
            </a:r>
            <a:r>
              <a:rPr lang="en-US" dirty="0" smtClean="0">
                <a:solidFill>
                  <a:srgbClr val="0070C0"/>
                </a:solidFill>
              </a:rPr>
              <a:t>)) 	</a:t>
            </a:r>
            <a:r>
              <a:rPr lang="en-US" dirty="0" smtClean="0"/>
              <a:t>[from 373]</a:t>
            </a:r>
          </a:p>
          <a:p>
            <a:pPr marL="914400" lvl="2" indent="0">
              <a:buNone/>
            </a:pPr>
            <a:r>
              <a:rPr lang="en-US" dirty="0">
                <a:solidFill>
                  <a:srgbClr val="0070C0"/>
                </a:solidFill>
              </a:rPr>
              <a:t>Journal (Choreographic work : Falco</a:t>
            </a:r>
            <a:r>
              <a:rPr lang="en-US" dirty="0" smtClean="0">
                <a:solidFill>
                  <a:srgbClr val="0070C0"/>
                </a:solidFill>
              </a:rPr>
              <a:t>)		</a:t>
            </a:r>
            <a:r>
              <a:rPr lang="en-US" dirty="0" smtClean="0"/>
              <a:t>[from 381]</a:t>
            </a:r>
            <a:endParaRPr lang="en-US" dirty="0"/>
          </a:p>
          <a:p>
            <a:endParaRPr lang="en-US" dirty="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79</a:t>
            </a:fld>
            <a:endParaRPr lang="en-US"/>
          </a:p>
        </p:txBody>
      </p:sp>
    </p:spTree>
    <p:extLst>
      <p:ext uri="{BB962C8B-B14F-4D97-AF65-F5344CB8AC3E}">
        <p14:creationId xmlns:p14="http://schemas.microsoft.com/office/powerpoint/2010/main" val="1011565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RDA vs. AACR2</a:t>
            </a:r>
          </a:p>
        </p:txBody>
      </p:sp>
      <p:sp>
        <p:nvSpPr>
          <p:cNvPr id="9219" name="Content Placeholder 2"/>
          <p:cNvSpPr>
            <a:spLocks noGrp="1"/>
          </p:cNvSpPr>
          <p:nvPr>
            <p:ph idx="1"/>
          </p:nvPr>
        </p:nvSpPr>
        <p:spPr>
          <a:xfrm>
            <a:off x="457200" y="1493838"/>
            <a:ext cx="8229600" cy="4525962"/>
          </a:xfrm>
        </p:spPr>
        <p:txBody>
          <a:bodyPr/>
          <a:lstStyle/>
          <a:p>
            <a:r>
              <a:rPr lang="en-US" smtClean="0"/>
              <a:t>Why is it important to be this precise?</a:t>
            </a:r>
          </a:p>
          <a:p>
            <a:pPr lvl="1"/>
            <a:r>
              <a:rPr lang="en-US" smtClean="0"/>
              <a:t>Because RDA is working toward an entity-relationship structure, and in this structure each work and each expression will have a separate description. If the database uses access points, each description will need to have a distinct access point.</a:t>
            </a:r>
          </a:p>
          <a:p>
            <a:pPr lvl="1"/>
            <a:r>
              <a:rPr lang="en-US" smtClean="0"/>
              <a:t>Even in the absence of an ER database, this precision will be helpful to our users.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2543162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a:t>
            </a:r>
            <a:r>
              <a:rPr lang="en-US" smtClean="0"/>
              <a:t>Works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100 1_  Keyes</a:t>
            </a:r>
            <a:r>
              <a:rPr lang="en-US" dirty="0"/>
              <a:t>, Daniel. </a:t>
            </a:r>
            <a:r>
              <a:rPr lang="en-US" dirty="0" smtClean="0"/>
              <a:t>$t </a:t>
            </a:r>
            <a:r>
              <a:rPr lang="en-US" dirty="0"/>
              <a:t>Flowers for Algernon</a:t>
            </a:r>
          </a:p>
          <a:p>
            <a:pPr marL="0" indent="0">
              <a:buNone/>
            </a:pPr>
            <a:r>
              <a:rPr lang="en-US" dirty="0" smtClean="0"/>
              <a:t>100 1_  Keyes</a:t>
            </a:r>
            <a:r>
              <a:rPr lang="en-US" dirty="0"/>
              <a:t>, Daniel. </a:t>
            </a:r>
            <a:r>
              <a:rPr lang="en-US" dirty="0" smtClean="0"/>
              <a:t>$t </a:t>
            </a:r>
            <a:r>
              <a:rPr lang="en-US" dirty="0"/>
              <a:t>Flowers for </a:t>
            </a:r>
            <a:r>
              <a:rPr lang="en-US" dirty="0" smtClean="0"/>
              <a:t>Algernon</a:t>
            </a:r>
            <a:r>
              <a:rPr lang="en-US" dirty="0"/>
              <a:t> </a:t>
            </a:r>
            <a:r>
              <a:rPr lang="en-US" dirty="0" smtClean="0"/>
              <a:t>(Short story)</a:t>
            </a:r>
          </a:p>
          <a:p>
            <a:pPr marL="0" indent="0">
              <a:buNone/>
            </a:pPr>
            <a:endParaRPr lang="en-US" dirty="0"/>
          </a:p>
          <a:p>
            <a:pPr marL="0" indent="0">
              <a:buNone/>
            </a:pPr>
            <a:r>
              <a:rPr lang="en-US" dirty="0" smtClean="0"/>
              <a:t>100 1_  Card</a:t>
            </a:r>
            <a:r>
              <a:rPr lang="en-US" dirty="0"/>
              <a:t>, Orson Scott. $t </a:t>
            </a:r>
            <a:r>
              <a:rPr lang="en-US" dirty="0" smtClean="0"/>
              <a:t>Ender’s </a:t>
            </a:r>
            <a:r>
              <a:rPr lang="en-US" dirty="0"/>
              <a:t>game </a:t>
            </a:r>
            <a:endParaRPr lang="en-US" dirty="0" smtClean="0"/>
          </a:p>
          <a:p>
            <a:pPr marL="0" indent="0">
              <a:buNone/>
            </a:pPr>
            <a:r>
              <a:rPr lang="en-US" dirty="0"/>
              <a:t>100 1_ </a:t>
            </a:r>
            <a:r>
              <a:rPr lang="en-US" dirty="0" smtClean="0"/>
              <a:t> Card</a:t>
            </a:r>
            <a:r>
              <a:rPr lang="en-US" dirty="0"/>
              <a:t>, Orson Scott. </a:t>
            </a:r>
            <a:r>
              <a:rPr lang="en-US" dirty="0" smtClean="0"/>
              <a:t>$t Ender’s </a:t>
            </a:r>
            <a:r>
              <a:rPr lang="en-US" dirty="0"/>
              <a:t>game (Graphic novel)</a:t>
            </a:r>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80</a:t>
            </a:fld>
            <a:endParaRPr lang="en-US"/>
          </a:p>
        </p:txBody>
      </p:sp>
    </p:spTree>
    <p:extLst>
      <p:ext uri="{BB962C8B-B14F-4D97-AF65-F5344CB8AC3E}">
        <p14:creationId xmlns:p14="http://schemas.microsoft.com/office/powerpoint/2010/main" val="24609844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304800" y="1600200"/>
            <a:ext cx="8610600" cy="4525963"/>
          </a:xfrm>
        </p:spPr>
        <p:txBody>
          <a:bodyPr>
            <a:normAutofit fontScale="92500" lnSpcReduction="10000"/>
          </a:bodyPr>
          <a:lstStyle/>
          <a:p>
            <a:r>
              <a:rPr lang="en-US" dirty="0" smtClean="0"/>
              <a:t>Reminder: the term </a:t>
            </a:r>
            <a:r>
              <a:rPr lang="en-US" i="1" dirty="0" smtClean="0"/>
              <a:t>work</a:t>
            </a:r>
            <a:r>
              <a:rPr lang="en-US" dirty="0" smtClean="0"/>
              <a:t> is read, in RDA, to include </a:t>
            </a:r>
            <a:r>
              <a:rPr lang="en-US" i="1" dirty="0" smtClean="0"/>
              <a:t>aggregates</a:t>
            </a:r>
            <a:r>
              <a:rPr lang="en-US" dirty="0" smtClean="0"/>
              <a:t> (collections) and </a:t>
            </a:r>
            <a:r>
              <a:rPr lang="en-US" i="1" dirty="0" smtClean="0"/>
              <a:t>components </a:t>
            </a:r>
            <a:r>
              <a:rPr lang="en-US" dirty="0" smtClean="0"/>
              <a:t>(parts) of works as well as individual works (RDA 5.1.2)</a:t>
            </a:r>
          </a:p>
          <a:p>
            <a:r>
              <a:rPr lang="en-US" dirty="0" smtClean="0"/>
              <a:t>Therefore the provisions for additions to authorized access points for works (RDA 6.27.1.9) apply to aggregates and components as well as individual works</a:t>
            </a:r>
          </a:p>
          <a:p>
            <a:r>
              <a:rPr lang="en-US" dirty="0" smtClean="0"/>
              <a:t>Because the preferred title of such collections is often a conventional collective title, there will frequently be conflict</a:t>
            </a:r>
            <a:endParaRPr lang="en-US" dirty="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81</a:t>
            </a:fld>
            <a:endParaRPr lang="en-US"/>
          </a:p>
        </p:txBody>
      </p:sp>
    </p:spTree>
    <p:extLst>
      <p:ext uri="{BB962C8B-B14F-4D97-AF65-F5344CB8AC3E}">
        <p14:creationId xmlns:p14="http://schemas.microsoft.com/office/powerpoint/2010/main" val="8927281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mtClean="0"/>
              <a:t>Different collections or selections of parts are different aggregate works</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43" y="2971800"/>
            <a:ext cx="1890794" cy="318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170" y="2971800"/>
            <a:ext cx="1935087" cy="318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622" y="2973064"/>
            <a:ext cx="1874171" cy="3199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82</a:t>
            </a:fld>
            <a:endParaRPr lang="en-US"/>
          </a:p>
        </p:txBody>
      </p:sp>
    </p:spTree>
    <p:extLst>
      <p:ext uri="{BB962C8B-B14F-4D97-AF65-F5344CB8AC3E}">
        <p14:creationId xmlns:p14="http://schemas.microsoft.com/office/powerpoint/2010/main" val="35891762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mtClean="0"/>
              <a:t>Each of these short story collections is a different aggregate work: they contain different stories, in different arrangements</a:t>
            </a:r>
          </a:p>
          <a:p>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74084"/>
            <a:ext cx="1711393" cy="288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294" y="3274084"/>
            <a:ext cx="1751483" cy="288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216" y="3276600"/>
            <a:ext cx="1696349" cy="2895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83</a:t>
            </a:fld>
            <a:endParaRPr lang="en-US"/>
          </a:p>
        </p:txBody>
      </p:sp>
    </p:spTree>
    <p:extLst>
      <p:ext uri="{BB962C8B-B14F-4D97-AF65-F5344CB8AC3E}">
        <p14:creationId xmlns:p14="http://schemas.microsoft.com/office/powerpoint/2010/main" val="41975403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dirty="0" smtClean="0"/>
              <a:t>The conventional collective title for collections such as these is “Short stories” (RDA 6.2.2.10.2)</a:t>
            </a:r>
          </a:p>
          <a:p>
            <a:r>
              <a:rPr lang="en-US" sz="2800" dirty="0" smtClean="0"/>
              <a:t>Because none of these collections contains all Dickens’ short stories we add “Selections” (RDA 6.2.2.10.2)</a:t>
            </a:r>
          </a:p>
          <a:p>
            <a:r>
              <a:rPr lang="en-US" sz="2800" dirty="0" smtClean="0"/>
              <a:t>The preferred title is:  </a:t>
            </a:r>
            <a:r>
              <a:rPr lang="en-US" sz="2800" dirty="0" smtClean="0">
                <a:solidFill>
                  <a:srgbClr val="0070C0"/>
                </a:solidFill>
              </a:rPr>
              <a:t>Short stories. Selections</a:t>
            </a:r>
          </a:p>
          <a:p>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434" y="4791788"/>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676" y="4791788"/>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5067" y="4800600"/>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84</a:t>
            </a:fld>
            <a:endParaRPr lang="en-US"/>
          </a:p>
        </p:txBody>
      </p:sp>
    </p:spTree>
    <p:extLst>
      <p:ext uri="{BB962C8B-B14F-4D97-AF65-F5344CB8AC3E}">
        <p14:creationId xmlns:p14="http://schemas.microsoft.com/office/powerpoint/2010/main" val="30072596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dirty="0" smtClean="0"/>
              <a:t>The preferred title is:  </a:t>
            </a:r>
            <a:r>
              <a:rPr lang="en-US" sz="2800" dirty="0" smtClean="0">
                <a:solidFill>
                  <a:srgbClr val="0070C0"/>
                </a:solidFill>
              </a:rPr>
              <a:t>Short stories. Selections</a:t>
            </a:r>
          </a:p>
          <a:p>
            <a:r>
              <a:rPr lang="en-US" sz="2800" dirty="0" smtClean="0"/>
              <a:t>Remember, these are three separate works.</a:t>
            </a:r>
          </a:p>
          <a:p>
            <a:r>
              <a:rPr lang="en-US" sz="2800" dirty="0" smtClean="0"/>
              <a:t>The access point for each begins</a:t>
            </a:r>
          </a:p>
          <a:p>
            <a:pPr marL="457200" lvl="1" indent="0">
              <a:buNone/>
            </a:pPr>
            <a:r>
              <a:rPr lang="en-US" sz="2400" dirty="0" smtClean="0">
                <a:solidFill>
                  <a:srgbClr val="0070C0"/>
                </a:solidFill>
              </a:rPr>
              <a:t>Dickens, Charles, 1812-1870. Short stories. Selections</a:t>
            </a:r>
            <a:r>
              <a:rPr lang="en-US" sz="2400" dirty="0" smtClean="0"/>
              <a:t> </a:t>
            </a:r>
          </a:p>
          <a:p>
            <a:r>
              <a:rPr lang="en-US" sz="2800" dirty="0" smtClean="0"/>
              <a:t>RDA 6.27.1.9 says to add something to the access point for a work that is the same or similar to that of another work</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867989"/>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811" y="4867989"/>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4876801"/>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85</a:t>
            </a:fld>
            <a:endParaRPr lang="en-US"/>
          </a:p>
        </p:txBody>
      </p:sp>
    </p:spTree>
    <p:extLst>
      <p:ext uri="{BB962C8B-B14F-4D97-AF65-F5344CB8AC3E}">
        <p14:creationId xmlns:p14="http://schemas.microsoft.com/office/powerpoint/2010/main" val="30431659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457200" y="1524000"/>
            <a:ext cx="8229600" cy="4525963"/>
          </a:xfrm>
        </p:spPr>
        <p:txBody>
          <a:bodyPr>
            <a:normAutofit/>
          </a:bodyPr>
          <a:lstStyle/>
          <a:p>
            <a:r>
              <a:rPr lang="en-US" sz="2800" smtClean="0"/>
              <a:t>We could use form, date, place of origin, or something else to distinguish</a:t>
            </a:r>
          </a:p>
          <a:p>
            <a:r>
              <a:rPr lang="en-US" sz="2800" smtClean="0"/>
              <a:t>Possibilities: Other distinguishing characteristic (title of the collection)</a:t>
            </a:r>
          </a:p>
          <a:p>
            <a:pPr marL="857250" lvl="3" indent="0">
              <a:buNone/>
            </a:pPr>
            <a:r>
              <a:rPr lang="en-US">
                <a:solidFill>
                  <a:srgbClr val="0070C0"/>
                </a:solidFill>
              </a:rPr>
              <a:t>Dickens, Charles, 1812-1870. Short stories. Selections </a:t>
            </a:r>
            <a:r>
              <a:rPr lang="en-US" smtClean="0">
                <a:solidFill>
                  <a:srgbClr val="0070C0"/>
                </a:solidFill>
              </a:rPr>
              <a:t>(Selected short stories)</a:t>
            </a:r>
          </a:p>
          <a:p>
            <a:pPr marL="857250" lvl="3" indent="0">
              <a:buNone/>
            </a:pPr>
            <a:r>
              <a:rPr lang="en-US">
                <a:solidFill>
                  <a:srgbClr val="0070C0"/>
                </a:solidFill>
              </a:rPr>
              <a:t>Dickens, Charles, 1812-1870. Short stories. Selections </a:t>
            </a:r>
            <a:r>
              <a:rPr lang="en-US" smtClean="0">
                <a:solidFill>
                  <a:srgbClr val="0070C0"/>
                </a:solidFill>
              </a:rPr>
              <a:t>(Supernatural short stories of Charles Dickens)</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Selections </a:t>
            </a:r>
            <a:r>
              <a:rPr lang="en-US" smtClean="0">
                <a:solidFill>
                  <a:srgbClr val="0070C0"/>
                </a:solidFill>
              </a:rPr>
              <a:t>(Christmas stories)</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86</a:t>
            </a:fld>
            <a:endParaRPr lang="en-US"/>
          </a:p>
        </p:txBody>
      </p:sp>
    </p:spTree>
    <p:extLst>
      <p:ext uri="{BB962C8B-B14F-4D97-AF65-F5344CB8AC3E}">
        <p14:creationId xmlns:p14="http://schemas.microsoft.com/office/powerpoint/2010/main" val="8157868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smtClean="0"/>
              <a:t>We could use form, date, place of origin, or something else to distinguish</a:t>
            </a:r>
          </a:p>
          <a:p>
            <a:r>
              <a:rPr lang="en-US" sz="2800" smtClean="0"/>
              <a:t>Possibilities: Other distinguishing characteristic (compiler of the collection)</a:t>
            </a:r>
          </a:p>
          <a:p>
            <a:pPr marL="857250" lvl="3" indent="0">
              <a:buNone/>
            </a:pPr>
            <a:r>
              <a:rPr lang="en-US">
                <a:solidFill>
                  <a:srgbClr val="0070C0"/>
                </a:solidFill>
              </a:rPr>
              <a:t>Dickens, Charles, 1812-1870. Short stories. Selections </a:t>
            </a:r>
            <a:r>
              <a:rPr lang="en-US" smtClean="0">
                <a:solidFill>
                  <a:srgbClr val="0070C0"/>
                </a:solidFill>
              </a:rPr>
              <a:t>(Thomas)</a:t>
            </a:r>
          </a:p>
          <a:p>
            <a:pPr marL="857250" lvl="3" indent="0">
              <a:buNone/>
            </a:pPr>
            <a:r>
              <a:rPr lang="en-US">
                <a:solidFill>
                  <a:srgbClr val="0070C0"/>
                </a:solidFill>
              </a:rPr>
              <a:t>Dickens, Charles, 1812-1870. Short stories. Selections </a:t>
            </a:r>
            <a:r>
              <a:rPr lang="en-US" smtClean="0">
                <a:solidFill>
                  <a:srgbClr val="0070C0"/>
                </a:solidFill>
              </a:rPr>
              <a:t>(Hayes)</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Selections </a:t>
            </a:r>
            <a:r>
              <a:rPr lang="en-US" smtClean="0">
                <a:solidFill>
                  <a:srgbClr val="0070C0"/>
                </a:solidFill>
              </a:rPr>
              <a:t>(University Society)</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87</a:t>
            </a:fld>
            <a:endParaRPr lang="en-US"/>
          </a:p>
        </p:txBody>
      </p:sp>
    </p:spTree>
    <p:extLst>
      <p:ext uri="{BB962C8B-B14F-4D97-AF65-F5344CB8AC3E}">
        <p14:creationId xmlns:p14="http://schemas.microsoft.com/office/powerpoint/2010/main" val="27002733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smtClean="0"/>
              <a:t>We could use form, date, place of origin, or something else to distinguish</a:t>
            </a:r>
          </a:p>
          <a:p>
            <a:r>
              <a:rPr lang="en-US" sz="2800" smtClean="0"/>
              <a:t>Possibilities: Date of the work</a:t>
            </a:r>
          </a:p>
          <a:p>
            <a:pPr marL="857250" lvl="3" indent="0">
              <a:buNone/>
            </a:pPr>
            <a:endParaRPr lang="en-US" smtClean="0">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a:t>
            </a:r>
            <a:r>
              <a:rPr lang="en-US" smtClean="0">
                <a:solidFill>
                  <a:srgbClr val="0070C0"/>
                </a:solidFill>
              </a:rPr>
              <a:t>Selections. 1976</a:t>
            </a:r>
          </a:p>
          <a:p>
            <a:pPr marL="857250" lvl="3" indent="0">
              <a:buNone/>
            </a:pPr>
            <a:r>
              <a:rPr lang="en-US">
                <a:solidFill>
                  <a:srgbClr val="0070C0"/>
                </a:solidFill>
              </a:rPr>
              <a:t>Dickens, Charles, 1812-1870. Short stories. </a:t>
            </a:r>
            <a:r>
              <a:rPr lang="en-US" smtClean="0">
                <a:solidFill>
                  <a:srgbClr val="0070C0"/>
                </a:solidFill>
              </a:rPr>
              <a:t>Selections. 2010</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a:t>
            </a:r>
            <a:r>
              <a:rPr lang="en-US" smtClean="0">
                <a:solidFill>
                  <a:srgbClr val="0070C0"/>
                </a:solidFill>
              </a:rPr>
              <a:t>Selections. 1908</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88</a:t>
            </a:fld>
            <a:endParaRPr lang="en-US"/>
          </a:p>
        </p:txBody>
      </p:sp>
    </p:spTree>
    <p:extLst>
      <p:ext uri="{BB962C8B-B14F-4D97-AF65-F5344CB8AC3E}">
        <p14:creationId xmlns:p14="http://schemas.microsoft.com/office/powerpoint/2010/main" val="30937422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endParaRPr lang="en-US" sz="2800" smtClean="0"/>
          </a:p>
          <a:p>
            <a:r>
              <a:rPr lang="en-US" sz="2800" smtClean="0"/>
              <a:t>The AACR2 headings for such collections may not be appropriate for use in RDA because they usually represented more than one work</a:t>
            </a:r>
          </a:p>
          <a:p>
            <a:r>
              <a:rPr lang="en-US" sz="2800" smtClean="0"/>
              <a:t>If authorized access points are needed in RDA, they should be established on separate records</a:t>
            </a: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89</a:t>
            </a:fld>
            <a:endParaRPr lang="en-US"/>
          </a:p>
        </p:txBody>
      </p:sp>
    </p:spTree>
    <p:extLst>
      <p:ext uri="{BB962C8B-B14F-4D97-AF65-F5344CB8AC3E}">
        <p14:creationId xmlns:p14="http://schemas.microsoft.com/office/powerpoint/2010/main" val="2017787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algn="ctr" eaLnBrk="1" fontAlgn="auto" hangingPunct="1">
              <a:spcAft>
                <a:spcPts val="0"/>
              </a:spcAft>
              <a:defRPr/>
            </a:pPr>
            <a:r>
              <a:rPr lang="en-US" sz="4400" smtClean="0">
                <a:latin typeface="+mn-lt"/>
              </a:rPr>
              <a:t>FRBR Relationships (Groups </a:t>
            </a:r>
            <a:r>
              <a:rPr lang="en-US" sz="4400" smtClean="0">
                <a:latin typeface="+mj-lt"/>
                <a:ea typeface="+mj-ea"/>
                <a:cs typeface="+mj-cs"/>
              </a:rPr>
              <a:t>1-2</a:t>
            </a:r>
            <a:r>
              <a:rPr lang="en-US" sz="4400">
                <a:latin typeface="+mj-lt"/>
                <a:ea typeface="+mj-ea"/>
                <a:cs typeface="+mj-cs"/>
              </a:rPr>
              <a:t>)</a:t>
            </a:r>
            <a:endParaRPr lang="en-US" sz="4400" dirty="0">
              <a:latin typeface="+mj-lt"/>
              <a:ea typeface="+mj-ea"/>
              <a:cs typeface="+mj-cs"/>
            </a:endParaRPr>
          </a:p>
        </p:txBody>
      </p:sp>
      <p:sp>
        <p:nvSpPr>
          <p:cNvPr id="5" name="TextBox 4"/>
          <p:cNvSpPr txBox="1"/>
          <p:nvPr/>
        </p:nvSpPr>
        <p:spPr>
          <a:xfrm>
            <a:off x="762000" y="1716088"/>
            <a:ext cx="2743200" cy="369887"/>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Work: </a:t>
            </a:r>
            <a:r>
              <a:rPr lang="en-US" i="1"/>
              <a:t>Piedra de sol</a:t>
            </a:r>
            <a:endParaRPr lang="en-US" dirty="0"/>
          </a:p>
        </p:txBody>
      </p:sp>
      <p:sp>
        <p:nvSpPr>
          <p:cNvPr id="6" name="TextBox 5"/>
          <p:cNvSpPr txBox="1"/>
          <p:nvPr/>
        </p:nvSpPr>
        <p:spPr>
          <a:xfrm>
            <a:off x="3962400" y="52578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Muriel Rukeyser</a:t>
            </a:r>
            <a:endParaRPr lang="en-US" i="1" dirty="0"/>
          </a:p>
        </p:txBody>
      </p:sp>
      <p:sp>
        <p:nvSpPr>
          <p:cNvPr id="8" name="TextBox 7"/>
          <p:cNvSpPr txBox="1"/>
          <p:nvPr/>
        </p:nvSpPr>
        <p:spPr>
          <a:xfrm>
            <a:off x="6019800" y="1752600"/>
            <a:ext cx="2743200" cy="369888"/>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Octavio Paz</a:t>
            </a:r>
            <a:endParaRPr lang="en-US" dirty="0"/>
          </a:p>
        </p:txBody>
      </p:sp>
      <p:sp>
        <p:nvSpPr>
          <p:cNvPr id="9" name="TextBox 8"/>
          <p:cNvSpPr txBox="1"/>
          <p:nvPr/>
        </p:nvSpPr>
        <p:spPr>
          <a:xfrm>
            <a:off x="5330189" y="2705735"/>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English</a:t>
            </a:r>
            <a:endParaRPr lang="en-US" i="1"/>
          </a:p>
        </p:txBody>
      </p:sp>
      <p:sp>
        <p:nvSpPr>
          <p:cNvPr id="10" name="TextBox 9"/>
          <p:cNvSpPr txBox="1"/>
          <p:nvPr/>
        </p:nvSpPr>
        <p:spPr>
          <a:xfrm>
            <a:off x="1066800" y="43068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Spanish</a:t>
            </a:r>
            <a:endParaRPr lang="en-US" i="1" dirty="0"/>
          </a:p>
        </p:txBody>
      </p:sp>
      <p:cxnSp>
        <p:nvCxnSpPr>
          <p:cNvPr id="33" name="Straight Connector 32"/>
          <p:cNvCxnSpPr>
            <a:stCxn id="10258" idx="3"/>
            <a:endCxn id="8" idx="1"/>
          </p:cNvCxnSpPr>
          <p:nvPr/>
        </p:nvCxnSpPr>
        <p:spPr>
          <a:xfrm flipV="1">
            <a:off x="5715000" y="1936750"/>
            <a:ext cx="304800" cy="4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9" name="AutoShape 36"/>
          <p:cNvSpPr>
            <a:spLocks noChangeArrowheads="1"/>
          </p:cNvSpPr>
          <p:nvPr/>
        </p:nvSpPr>
        <p:spPr bwMode="auto">
          <a:xfrm>
            <a:off x="1143000" y="2672199"/>
            <a:ext cx="2590800" cy="528201"/>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smtClean="0"/>
              <a:t>realized through</a:t>
            </a:r>
            <a:endParaRPr lang="en-US" sz="1200"/>
          </a:p>
        </p:txBody>
      </p:sp>
      <p:cxnSp>
        <p:nvCxnSpPr>
          <p:cNvPr id="40" name="Straight Connector 39"/>
          <p:cNvCxnSpPr>
            <a:stCxn id="5" idx="2"/>
            <a:endCxn id="10249" idx="0"/>
          </p:cNvCxnSpPr>
          <p:nvPr/>
        </p:nvCxnSpPr>
        <p:spPr>
          <a:xfrm>
            <a:off x="2133600" y="2085975"/>
            <a:ext cx="304800" cy="58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49" idx="2"/>
            <a:endCxn id="10" idx="0"/>
          </p:cNvCxnSpPr>
          <p:nvPr/>
        </p:nvCxnSpPr>
        <p:spPr>
          <a:xfrm>
            <a:off x="2438400" y="3200400"/>
            <a:ext cx="0" cy="1106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256" idx="0"/>
            <a:endCxn id="9" idx="1"/>
          </p:cNvCxnSpPr>
          <p:nvPr/>
        </p:nvCxnSpPr>
        <p:spPr>
          <a:xfrm flipV="1">
            <a:off x="4705350" y="2890401"/>
            <a:ext cx="624839" cy="576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3" name="AutoShape 47"/>
          <p:cNvSpPr>
            <a:spLocks noChangeArrowheads="1"/>
          </p:cNvSpPr>
          <p:nvPr/>
        </p:nvSpPr>
        <p:spPr bwMode="auto">
          <a:xfrm>
            <a:off x="4953000" y="4267200"/>
            <a:ext cx="24765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translated by</a:t>
            </a:r>
            <a:endParaRPr lang="en-US" sz="1400"/>
          </a:p>
        </p:txBody>
      </p:sp>
      <p:cxnSp>
        <p:nvCxnSpPr>
          <p:cNvPr id="52" name="Straight Connector 51"/>
          <p:cNvCxnSpPr>
            <a:stCxn id="9" idx="2"/>
            <a:endCxn id="10253" idx="0"/>
          </p:cNvCxnSpPr>
          <p:nvPr/>
        </p:nvCxnSpPr>
        <p:spPr>
          <a:xfrm flipH="1">
            <a:off x="6191250" y="3075067"/>
            <a:ext cx="510539" cy="119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253" idx="2"/>
            <a:endCxn id="6" idx="0"/>
          </p:cNvCxnSpPr>
          <p:nvPr/>
        </p:nvCxnSpPr>
        <p:spPr>
          <a:xfrm flipH="1">
            <a:off x="5334000" y="4741863"/>
            <a:ext cx="857250" cy="515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6" name="AutoShape 47"/>
          <p:cNvSpPr>
            <a:spLocks noChangeArrowheads="1"/>
          </p:cNvSpPr>
          <p:nvPr/>
        </p:nvSpPr>
        <p:spPr bwMode="auto">
          <a:xfrm>
            <a:off x="3581400" y="3467100"/>
            <a:ext cx="2247900" cy="876300"/>
          </a:xfrm>
          <a:prstGeom prst="flowChartDecision">
            <a:avLst/>
          </a:prstGeom>
          <a:solidFill>
            <a:srgbClr val="FF99CC"/>
          </a:solidFill>
          <a:ln w="9525">
            <a:solidFill>
              <a:srgbClr val="000000"/>
            </a:solidFill>
            <a:miter lim="800000"/>
            <a:headEnd/>
            <a:tailEnd/>
          </a:ln>
        </p:spPr>
        <p:txBody>
          <a:bodyPr/>
          <a:lstStyle/>
          <a:p>
            <a:pPr algn="ctr"/>
            <a:r>
              <a:rPr lang="en-US" sz="1400" smtClean="0"/>
              <a:t>has a translation</a:t>
            </a:r>
            <a:r>
              <a:rPr lang="en-US" sz="1400"/>
              <a:t>	</a:t>
            </a:r>
          </a:p>
        </p:txBody>
      </p:sp>
      <p:cxnSp>
        <p:nvCxnSpPr>
          <p:cNvPr id="81" name="Straight Connector 80"/>
          <p:cNvCxnSpPr>
            <a:stCxn id="10" idx="3"/>
            <a:endCxn id="10256" idx="2"/>
          </p:cNvCxnSpPr>
          <p:nvPr/>
        </p:nvCxnSpPr>
        <p:spPr>
          <a:xfrm flipV="1">
            <a:off x="3810000" y="4343400"/>
            <a:ext cx="895350" cy="148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8"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created by </a:t>
            </a:r>
            <a:endParaRPr lang="en-US" sz="1400">
              <a:solidFill>
                <a:srgbClr val="FF0000"/>
              </a:solidFill>
            </a:endParaRPr>
          </a:p>
        </p:txBody>
      </p:sp>
      <p:cxnSp>
        <p:nvCxnSpPr>
          <p:cNvPr id="10259" name="Straight Connector 38"/>
          <p:cNvCxnSpPr>
            <a:cxnSpLocks noChangeShapeType="1"/>
            <a:stCxn id="10258" idx="1"/>
            <a:endCxn id="5" idx="3"/>
          </p:cNvCxnSpPr>
          <p:nvPr/>
        </p:nvCxnSpPr>
        <p:spPr bwMode="auto">
          <a:xfrm rot="10800000">
            <a:off x="3505200" y="1900238"/>
            <a:ext cx="381000"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0" name="Straight Connector 43"/>
          <p:cNvCxnSpPr>
            <a:cxnSpLocks noChangeShapeType="1"/>
            <a:stCxn id="10249" idx="3"/>
            <a:endCxn id="9" idx="1"/>
          </p:cNvCxnSpPr>
          <p:nvPr/>
        </p:nvCxnSpPr>
        <p:spPr bwMode="auto">
          <a:xfrm flipV="1">
            <a:off x="3733800" y="2890401"/>
            <a:ext cx="1596389" cy="4589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02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94113"/>
            <a:ext cx="990600" cy="179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675" y="3132138"/>
            <a:ext cx="949325" cy="159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A95B0788-70D2-40EA-BDDE-5CE79E6FCB27}" type="slidenum">
              <a:rPr lang="en-US" smtClean="0"/>
              <a:pPr>
                <a:defRPr/>
              </a:pPr>
              <a:t>9</a:t>
            </a:fld>
            <a:endParaRPr lang="en-US"/>
          </a:p>
        </p:txBody>
      </p:sp>
    </p:spTree>
    <p:extLst>
      <p:ext uri="{BB962C8B-B14F-4D97-AF65-F5344CB8AC3E}">
        <p14:creationId xmlns:p14="http://schemas.microsoft.com/office/powerpoint/2010/main" val="19058451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457200" y="5562600"/>
            <a:ext cx="8229600" cy="914400"/>
          </a:xfrm>
        </p:spPr>
        <p:txBody>
          <a:bodyPr>
            <a:normAutofit/>
          </a:bodyPr>
          <a:lstStyle/>
          <a:p>
            <a:pPr marL="0" indent="0">
              <a:buNone/>
            </a:pPr>
            <a:r>
              <a:rPr lang="en-US" sz="2400" smtClean="0"/>
              <a:t>This AACR2 heading cannot be used as an RDA authorized access point because it represents different aggregate works</a:t>
            </a: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620000" cy="41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Module 6. Works and Expressions</a:t>
            </a:r>
            <a:endParaRPr lang="en-US"/>
          </a:p>
        </p:txBody>
      </p:sp>
      <p:sp>
        <p:nvSpPr>
          <p:cNvPr id="8" name="Slide Number Placeholder 7"/>
          <p:cNvSpPr>
            <a:spLocks noGrp="1"/>
          </p:cNvSpPr>
          <p:nvPr>
            <p:ph type="sldNum" sz="quarter" idx="12"/>
          </p:nvPr>
        </p:nvSpPr>
        <p:spPr/>
        <p:txBody>
          <a:bodyPr/>
          <a:lstStyle/>
          <a:p>
            <a:fld id="{D03FA423-3B1C-43E7-9227-BF0381DA4176}" type="slidenum">
              <a:rPr lang="en-US" smtClean="0"/>
              <a:t>90</a:t>
            </a:fld>
            <a:endParaRPr lang="en-US"/>
          </a:p>
        </p:txBody>
      </p:sp>
    </p:spTree>
    <p:extLst>
      <p:ext uri="{BB962C8B-B14F-4D97-AF65-F5344CB8AC3E}">
        <p14:creationId xmlns:p14="http://schemas.microsoft.com/office/powerpoint/2010/main" val="13601769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lnSpcReduction="10000"/>
          </a:bodyPr>
          <a:lstStyle/>
          <a:p>
            <a:r>
              <a:rPr lang="en-US" dirty="0" smtClean="0"/>
              <a:t>“Works”</a:t>
            </a:r>
          </a:p>
          <a:p>
            <a:pPr lvl="1"/>
            <a:r>
              <a:rPr lang="en-US" dirty="0" smtClean="0"/>
              <a:t>Conventional collective title for a compilation that purports to be the complete works of a person, family, or corporate body</a:t>
            </a:r>
          </a:p>
          <a:p>
            <a:pPr lvl="1"/>
            <a:r>
              <a:rPr lang="en-US" dirty="0" smtClean="0"/>
              <a:t>Different compilations are treated as different aggregate works</a:t>
            </a:r>
          </a:p>
          <a:p>
            <a:pPr lvl="1"/>
            <a:r>
              <a:rPr lang="en-US" dirty="0" smtClean="0"/>
              <a:t>If a creator’s works have been compiled more than once, the access point usually needs an addition under RDA 6.27.1.9 to distinguish between the aggregate works</a:t>
            </a:r>
          </a:p>
          <a:p>
            <a:pPr lvl="1"/>
            <a:endParaRPr lang="en-US" dirty="0" smtClean="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91</a:t>
            </a:fld>
            <a:endParaRPr lang="en-US"/>
          </a:p>
        </p:txBody>
      </p:sp>
    </p:spTree>
    <p:extLst>
      <p:ext uri="{BB962C8B-B14F-4D97-AF65-F5344CB8AC3E}">
        <p14:creationId xmlns:p14="http://schemas.microsoft.com/office/powerpoint/2010/main" val="32844979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lnSpcReduction="10000"/>
          </a:bodyPr>
          <a:lstStyle/>
          <a:p>
            <a:r>
              <a:rPr lang="en-US" smtClean="0"/>
              <a:t>“Works”</a:t>
            </a:r>
          </a:p>
          <a:p>
            <a:pPr lvl="1"/>
            <a:r>
              <a:rPr lang="en-US" smtClean="0"/>
              <a:t>The pre-RDA NACO practice was always to add the date of publication to the conventional collective title “Works”</a:t>
            </a:r>
          </a:p>
          <a:p>
            <a:pPr lvl="1"/>
            <a:r>
              <a:rPr lang="en-US" smtClean="0"/>
              <a:t>This is not required under RDA</a:t>
            </a:r>
          </a:p>
          <a:p>
            <a:pPr lvl="1"/>
            <a:r>
              <a:rPr lang="en-US" smtClean="0"/>
              <a:t>Addition only necessary if the preferred title “Works” would conflict (i.e. if the creator’s works have been compiled more than once)</a:t>
            </a:r>
          </a:p>
          <a:p>
            <a:pPr lvl="1"/>
            <a:r>
              <a:rPr lang="en-US" smtClean="0"/>
              <a:t>Addition should be what makes most sense to distinguish, not necessarily the date of publication</a:t>
            </a:r>
          </a:p>
          <a:p>
            <a:pPr lvl="1"/>
            <a:endParaRPr lang="en-US" smtClean="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92</a:t>
            </a:fld>
            <a:endParaRPr lang="en-US"/>
          </a:p>
        </p:txBody>
      </p:sp>
    </p:spTree>
    <p:extLst>
      <p:ext uri="{BB962C8B-B14F-4D97-AF65-F5344CB8AC3E}">
        <p14:creationId xmlns:p14="http://schemas.microsoft.com/office/powerpoint/2010/main" val="41771956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a:bodyPr>
          <a:lstStyle/>
          <a:p>
            <a:r>
              <a:rPr lang="en-US" smtClean="0"/>
              <a:t>Three different aggregate works</a:t>
            </a:r>
          </a:p>
          <a:p>
            <a:pPr lvl="1"/>
            <a:endParaRPr lang="en-US"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88136"/>
            <a:ext cx="2436393" cy="36269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88137"/>
            <a:ext cx="2383539" cy="3626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643" y="2388137"/>
            <a:ext cx="2171557" cy="3626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93</a:t>
            </a:fld>
            <a:endParaRPr lang="en-US"/>
          </a:p>
        </p:txBody>
      </p:sp>
    </p:spTree>
    <p:extLst>
      <p:ext uri="{BB962C8B-B14F-4D97-AF65-F5344CB8AC3E}">
        <p14:creationId xmlns:p14="http://schemas.microsoft.com/office/powerpoint/2010/main" val="19239006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a:bodyPr>
          <a:lstStyle/>
          <a:p>
            <a:r>
              <a:rPr lang="en-US" smtClean="0"/>
              <a:t>All three will have the same preferred title: </a:t>
            </a:r>
            <a:r>
              <a:rPr lang="en-US" smtClean="0">
                <a:solidFill>
                  <a:srgbClr val="0070C0"/>
                </a:solidFill>
              </a:rPr>
              <a:t>Works</a:t>
            </a:r>
          </a:p>
          <a:p>
            <a:r>
              <a:rPr lang="en-US" smtClean="0"/>
              <a:t>How can they be differentiated?</a:t>
            </a:r>
          </a:p>
          <a:p>
            <a:pPr lvl="1"/>
            <a:r>
              <a:rPr lang="en-US" smtClean="0"/>
              <a:t>Form of work?</a:t>
            </a:r>
          </a:p>
          <a:p>
            <a:pPr lvl="1"/>
            <a:r>
              <a:rPr lang="en-US" smtClean="0"/>
              <a:t>Date of work?</a:t>
            </a:r>
          </a:p>
          <a:p>
            <a:pPr lvl="1"/>
            <a:r>
              <a:rPr lang="en-US" smtClean="0"/>
              <a:t>Place of origin of work?</a:t>
            </a:r>
          </a:p>
          <a:p>
            <a:pPr lvl="1"/>
            <a:r>
              <a:rPr lang="en-US" smtClean="0"/>
              <a:t>Other characteristic?</a:t>
            </a:r>
          </a:p>
          <a:p>
            <a:pPr lvl="1"/>
            <a:endParaRPr lang="en-US"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467" y="4343398"/>
            <a:ext cx="1122933" cy="1671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9027" y="4343399"/>
            <a:ext cx="1098573" cy="1671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9730" y="4343400"/>
            <a:ext cx="1000870" cy="167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94</a:t>
            </a:fld>
            <a:endParaRPr lang="en-US"/>
          </a:p>
        </p:txBody>
      </p:sp>
    </p:spTree>
    <p:extLst>
      <p:ext uri="{BB962C8B-B14F-4D97-AF65-F5344CB8AC3E}">
        <p14:creationId xmlns:p14="http://schemas.microsoft.com/office/powerpoint/2010/main" val="42869726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457200" y="1600200"/>
            <a:ext cx="5911827" cy="4525963"/>
          </a:xfrm>
        </p:spPr>
        <p:txBody>
          <a:bodyPr>
            <a:normAutofit fontScale="85000" lnSpcReduction="20000"/>
          </a:bodyPr>
          <a:lstStyle/>
          <a:p>
            <a:pPr marL="0" indent="0">
              <a:buNone/>
            </a:pPr>
            <a:r>
              <a:rPr lang="en-US" sz="2800" smtClean="0"/>
              <a:t>Possible RDA authorized access points</a:t>
            </a:r>
          </a:p>
          <a:p>
            <a:endParaRPr lang="en-US" sz="2800" smtClean="0"/>
          </a:p>
          <a:p>
            <a:pPr marL="457200" lvl="1" indent="0">
              <a:buNone/>
            </a:pPr>
            <a:r>
              <a:rPr lang="en-US" sz="2400">
                <a:solidFill>
                  <a:srgbClr val="0070C0"/>
                </a:solidFill>
              </a:rPr>
              <a:t>Paine, Thomas, 1737-1809. Works (Blanchard)</a:t>
            </a:r>
          </a:p>
          <a:p>
            <a:pPr marL="457200" lvl="1" indent="0">
              <a:buNone/>
            </a:pPr>
            <a:endParaRPr lang="en-US" sz="2400">
              <a:solidFill>
                <a:srgbClr val="0070C0"/>
              </a:solidFill>
            </a:endParaRPr>
          </a:p>
          <a:p>
            <a:pPr marL="457200" lvl="1" indent="0">
              <a:buNone/>
            </a:pPr>
            <a:r>
              <a:rPr lang="en-US" sz="2400">
                <a:solidFill>
                  <a:srgbClr val="0070C0"/>
                </a:solidFill>
              </a:rPr>
              <a:t>Paine, Thomas, 1737-1809. Works </a:t>
            </a:r>
            <a:r>
              <a:rPr lang="en-US" sz="2400" smtClean="0">
                <a:solidFill>
                  <a:srgbClr val="0070C0"/>
                </a:solidFill>
              </a:rPr>
              <a:t>(Belford, Clarke &amp; Co.)</a:t>
            </a:r>
            <a:endParaRPr lang="en-US" sz="2400">
              <a:solidFill>
                <a:srgbClr val="0070C0"/>
              </a:solidFill>
            </a:endParaRP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Works. 1880</a:t>
            </a:r>
          </a:p>
          <a:p>
            <a:pPr marL="457200" lvl="1" indent="0">
              <a:buNone/>
            </a:pPr>
            <a:endParaRPr lang="en-US" sz="2400">
              <a:solidFill>
                <a:srgbClr val="0070C0"/>
              </a:solidFill>
            </a:endParaRPr>
          </a:p>
          <a:p>
            <a:pPr marL="457200" lvl="1" indent="0">
              <a:buNone/>
            </a:pPr>
            <a:r>
              <a:rPr lang="en-US" sz="2400">
                <a:solidFill>
                  <a:srgbClr val="0070C0"/>
                </a:solidFill>
              </a:rPr>
              <a:t>Paine, Thomas, 1737-1809. </a:t>
            </a:r>
            <a:r>
              <a:rPr lang="en-US" sz="2400" smtClean="0">
                <a:solidFill>
                  <a:srgbClr val="0070C0"/>
                </a:solidFill>
              </a:rPr>
              <a:t>Works (Complete works of Thomas Paine containing all the political and theological writings)</a:t>
            </a: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a:t>
            </a:r>
            <a:r>
              <a:rPr lang="en-US" sz="2400" smtClean="0">
                <a:solidFill>
                  <a:srgbClr val="0070C0"/>
                </a:solidFill>
              </a:rPr>
              <a:t>Works (Chicago, Ill.)</a:t>
            </a:r>
            <a:endParaRPr lang="en-US">
              <a:solidFill>
                <a:srgbClr val="0070C0"/>
              </a:solidFill>
            </a:endParaRPr>
          </a:p>
          <a:p>
            <a:pPr lvl="1"/>
            <a:endParaRPr lang="en-US" smtClean="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027" y="2057401"/>
            <a:ext cx="2600893" cy="3957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95</a:t>
            </a:fld>
            <a:endParaRPr lang="en-US"/>
          </a:p>
        </p:txBody>
      </p:sp>
    </p:spTree>
    <p:extLst>
      <p:ext uri="{BB962C8B-B14F-4D97-AF65-F5344CB8AC3E}">
        <p14:creationId xmlns:p14="http://schemas.microsoft.com/office/powerpoint/2010/main" val="31870129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228600" y="1676400"/>
            <a:ext cx="5791200" cy="4449763"/>
          </a:xfrm>
        </p:spPr>
        <p:txBody>
          <a:bodyPr>
            <a:normAutofit/>
          </a:bodyPr>
          <a:lstStyle/>
          <a:p>
            <a:pPr marL="0" indent="0">
              <a:buNone/>
            </a:pPr>
            <a:r>
              <a:rPr lang="en-US" sz="2400" smtClean="0"/>
              <a:t>Possible RDA authorized access points</a:t>
            </a:r>
          </a:p>
          <a:p>
            <a:endParaRPr lang="en-US" sz="2400" smtClean="0"/>
          </a:p>
          <a:p>
            <a:pPr marL="457200" lvl="1" indent="0">
              <a:buNone/>
            </a:pPr>
            <a:r>
              <a:rPr lang="en-US" sz="2000" smtClean="0">
                <a:solidFill>
                  <a:srgbClr val="0070C0"/>
                </a:solidFill>
              </a:rPr>
              <a:t>Paine</a:t>
            </a:r>
            <a:r>
              <a:rPr lang="en-US" sz="2000">
                <a:solidFill>
                  <a:srgbClr val="0070C0"/>
                </a:solidFill>
              </a:rPr>
              <a:t>, Thomas, 1737-1809. </a:t>
            </a:r>
            <a:r>
              <a:rPr lang="en-US" sz="2000" smtClean="0">
                <a:solidFill>
                  <a:srgbClr val="0070C0"/>
                </a:solidFill>
              </a:rPr>
              <a:t>Works (D.M. Bennett)</a:t>
            </a:r>
          </a:p>
          <a:p>
            <a:pPr marL="457200" lvl="1" indent="0">
              <a:buNone/>
            </a:pPr>
            <a:endParaRPr lang="en-US" sz="2000" smtClean="0">
              <a:solidFill>
                <a:srgbClr val="0070C0"/>
              </a:solidFill>
            </a:endParaRPr>
          </a:p>
          <a:p>
            <a:pPr marL="457200" lvl="1" indent="0">
              <a:buNone/>
            </a:pPr>
            <a:r>
              <a:rPr lang="en-US" sz="2000">
                <a:solidFill>
                  <a:srgbClr val="0070C0"/>
                </a:solidFill>
              </a:rPr>
              <a:t>Paine, Thomas, 1737-1809. Works. 1878</a:t>
            </a:r>
          </a:p>
          <a:p>
            <a:pPr marL="457200" lvl="1" indent="0">
              <a:buNone/>
            </a:pPr>
            <a:endParaRPr lang="en-US" sz="2000">
              <a:solidFill>
                <a:srgbClr val="0070C0"/>
              </a:solidFill>
            </a:endParaRPr>
          </a:p>
          <a:p>
            <a:pPr marL="457200" lvl="1" indent="0">
              <a:buNone/>
            </a:pPr>
            <a:r>
              <a:rPr lang="en-US" sz="2000" smtClean="0">
                <a:solidFill>
                  <a:srgbClr val="0070C0"/>
                </a:solidFill>
              </a:rPr>
              <a:t>Paine</a:t>
            </a:r>
            <a:r>
              <a:rPr lang="en-US" sz="2000">
                <a:solidFill>
                  <a:srgbClr val="0070C0"/>
                </a:solidFill>
              </a:rPr>
              <a:t>, Thomas, 1737-1809. Works </a:t>
            </a:r>
            <a:r>
              <a:rPr lang="en-US" sz="2000" smtClean="0">
                <a:solidFill>
                  <a:srgbClr val="0070C0"/>
                </a:solidFill>
              </a:rPr>
              <a:t>(New York, N.Y.)</a:t>
            </a:r>
          </a:p>
          <a:p>
            <a:pPr marL="457200" lvl="1" indent="0">
              <a:buNone/>
            </a:pPr>
            <a:endParaRPr lang="en-US" sz="2000">
              <a:solidFill>
                <a:srgbClr val="0070C0"/>
              </a:solidFill>
            </a:endParaRPr>
          </a:p>
          <a:p>
            <a:pPr marL="457200" lvl="1" indent="0">
              <a:buNone/>
            </a:pPr>
            <a:r>
              <a:rPr lang="en-US" sz="2000">
                <a:solidFill>
                  <a:srgbClr val="0070C0"/>
                </a:solidFill>
              </a:rPr>
              <a:t>Paine, Thomas, 1737-1809. Works </a:t>
            </a:r>
            <a:r>
              <a:rPr lang="en-US" sz="2000" smtClean="0">
                <a:solidFill>
                  <a:srgbClr val="0070C0"/>
                </a:solidFill>
              </a:rPr>
              <a:t>(The great works of Thomas Paine, complete)</a:t>
            </a:r>
            <a:endParaRPr lang="en-US" sz="2000">
              <a:solidFill>
                <a:srgbClr val="0070C0"/>
              </a:solidFill>
            </a:endParaRPr>
          </a:p>
          <a:p>
            <a:pPr marL="457200" lvl="1" indent="0">
              <a:buNone/>
            </a:pPr>
            <a:endParaRPr lang="en-US" sz="2000" smtClean="0">
              <a:solidFill>
                <a:srgbClr val="0070C0"/>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067" y="1734414"/>
            <a:ext cx="2875533" cy="4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96</a:t>
            </a:fld>
            <a:endParaRPr lang="en-US"/>
          </a:p>
        </p:txBody>
      </p:sp>
    </p:spTree>
    <p:extLst>
      <p:ext uri="{BB962C8B-B14F-4D97-AF65-F5344CB8AC3E}">
        <p14:creationId xmlns:p14="http://schemas.microsoft.com/office/powerpoint/2010/main" val="22117109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152400" y="1524000"/>
            <a:ext cx="6172200" cy="4572001"/>
          </a:xfrm>
        </p:spPr>
        <p:txBody>
          <a:bodyPr>
            <a:normAutofit fontScale="92500"/>
          </a:bodyPr>
          <a:lstStyle/>
          <a:p>
            <a:pPr marL="0" indent="0">
              <a:buNone/>
            </a:pPr>
            <a:r>
              <a:rPr lang="en-US" sz="2400" smtClean="0"/>
              <a:t>Possible RDA authorized access points</a:t>
            </a:r>
          </a:p>
          <a:p>
            <a:endParaRPr lang="en-US" sz="2400" smtClean="0"/>
          </a:p>
          <a:p>
            <a:pPr marL="457200" lvl="1" indent="0">
              <a:buNone/>
            </a:pPr>
            <a:r>
              <a:rPr lang="en-US" sz="2400" smtClean="0">
                <a:solidFill>
                  <a:srgbClr val="0070C0"/>
                </a:solidFill>
              </a:rPr>
              <a:t>Paine</a:t>
            </a:r>
            <a:r>
              <a:rPr lang="en-US" sz="2400">
                <a:solidFill>
                  <a:srgbClr val="0070C0"/>
                </a:solidFill>
              </a:rPr>
              <a:t>, Thomas, 1737-1809. </a:t>
            </a:r>
            <a:r>
              <a:rPr lang="en-US" sz="2400" smtClean="0">
                <a:solidFill>
                  <a:srgbClr val="0070C0"/>
                </a:solidFill>
              </a:rPr>
              <a:t>Works (Carey)</a:t>
            </a:r>
          </a:p>
          <a:p>
            <a:pPr marL="457200" lvl="1" indent="0">
              <a:buNone/>
            </a:pPr>
            <a:endParaRPr lang="en-US" sz="2400" smtClean="0">
              <a:solidFill>
                <a:srgbClr val="0070C0"/>
              </a:solidFill>
            </a:endParaRPr>
          </a:p>
          <a:p>
            <a:pPr marL="457200" lvl="1" indent="0">
              <a:buNone/>
            </a:pPr>
            <a:r>
              <a:rPr lang="en-US" sz="2400">
                <a:solidFill>
                  <a:srgbClr val="0070C0"/>
                </a:solidFill>
              </a:rPr>
              <a:t>Paine, Thomas, 1737-1809. Works </a:t>
            </a:r>
            <a:r>
              <a:rPr lang="en-US" sz="2400" smtClean="0">
                <a:solidFill>
                  <a:srgbClr val="0070C0"/>
                </a:solidFill>
              </a:rPr>
              <a:t>(Philadelphia, Pa.)</a:t>
            </a:r>
          </a:p>
          <a:p>
            <a:pPr marL="457200" lvl="1" indent="0">
              <a:buNone/>
            </a:pPr>
            <a:endParaRPr lang="en-US" sz="2400" smtClean="0">
              <a:solidFill>
                <a:srgbClr val="0070C0"/>
              </a:solidFill>
            </a:endParaRPr>
          </a:p>
          <a:p>
            <a:pPr marL="457200" lvl="1" indent="0">
              <a:buNone/>
            </a:pPr>
            <a:r>
              <a:rPr lang="en-US" sz="2400">
                <a:solidFill>
                  <a:srgbClr val="0070C0"/>
                </a:solidFill>
              </a:rPr>
              <a:t>Paine, Thomas, 1737-1809. Works. 1797</a:t>
            </a: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Works </a:t>
            </a:r>
            <a:r>
              <a:rPr lang="en-US" sz="2400" smtClean="0">
                <a:solidFill>
                  <a:srgbClr val="0070C0"/>
                </a:solidFill>
              </a:rPr>
              <a:t>(The works of Thomas Paine, Secretary for Foreign Affairs)</a:t>
            </a:r>
            <a:endParaRPr lang="en-US" sz="2400">
              <a:solidFill>
                <a:srgbClr val="0070C0"/>
              </a:solidFill>
            </a:endParaRPr>
          </a:p>
          <a:p>
            <a:pPr marL="457200" lvl="1" indent="0">
              <a:buNone/>
            </a:pPr>
            <a:endParaRPr lang="en-US" sz="2400">
              <a:solidFill>
                <a:srgbClr val="0070C0"/>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42459"/>
            <a:ext cx="2438400" cy="407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97</a:t>
            </a:fld>
            <a:endParaRPr lang="en-US"/>
          </a:p>
        </p:txBody>
      </p:sp>
    </p:spTree>
    <p:extLst>
      <p:ext uri="{BB962C8B-B14F-4D97-AF65-F5344CB8AC3E}">
        <p14:creationId xmlns:p14="http://schemas.microsoft.com/office/powerpoint/2010/main" val="19899728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a:bodyPr>
          <a:lstStyle/>
          <a:p>
            <a:endParaRPr lang="en-US" sz="2400" smtClean="0"/>
          </a:p>
          <a:p>
            <a:r>
              <a:rPr lang="en-US" sz="2400" smtClean="0"/>
              <a:t>Problem: Because NACO conventions were different previous to RDA, more than  one AACR2 heading may be found for the same aggregate work. These should be consolidated for use in RDA.</a:t>
            </a:r>
          </a:p>
          <a:p>
            <a:endParaRPr lang="en-US" sz="2400" smtClean="0"/>
          </a:p>
          <a:p>
            <a:pPr marL="857250" lvl="2" indent="0">
              <a:buNone/>
            </a:pPr>
            <a:r>
              <a:rPr lang="en-US" sz="2000">
                <a:solidFill>
                  <a:srgbClr val="0070C0"/>
                </a:solidFill>
              </a:rPr>
              <a:t>Shakespeare, William, 1564-1616. Works. </a:t>
            </a:r>
            <a:r>
              <a:rPr lang="en-US" sz="2000" smtClean="0">
                <a:solidFill>
                  <a:srgbClr val="0070C0"/>
                </a:solidFill>
              </a:rPr>
              <a:t>1974</a:t>
            </a:r>
          </a:p>
          <a:p>
            <a:pPr marL="857250" lvl="2" indent="0">
              <a:buNone/>
            </a:pPr>
            <a:r>
              <a:rPr lang="en-US" sz="2000">
                <a:solidFill>
                  <a:srgbClr val="0070C0"/>
                </a:solidFill>
              </a:rPr>
              <a:t>Shakespeare, William, 1564-1616. Works. </a:t>
            </a:r>
            <a:r>
              <a:rPr lang="en-US" sz="2000" smtClean="0">
                <a:solidFill>
                  <a:srgbClr val="0070C0"/>
                </a:solidFill>
              </a:rPr>
              <a:t>1997</a:t>
            </a:r>
          </a:p>
          <a:p>
            <a:pPr marL="857250" lvl="2" indent="0">
              <a:buNone/>
            </a:pPr>
            <a:endParaRPr lang="en-US" sz="2000" smtClean="0"/>
          </a:p>
          <a:p>
            <a:pPr marL="400050"/>
            <a:r>
              <a:rPr lang="en-US" sz="2400" smtClean="0"/>
              <a:t>These were used for two different manifestations of the aggregate work called </a:t>
            </a:r>
            <a:r>
              <a:rPr lang="en-US" sz="2400" i="1" smtClean="0"/>
              <a:t>The Riverside Shakespeare</a:t>
            </a:r>
            <a:r>
              <a:rPr lang="en-US" sz="2400" smtClean="0"/>
              <a:t>, published in different years. Only one authorized access point is appropriate in RDA.</a:t>
            </a:r>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98</a:t>
            </a:fld>
            <a:endParaRPr lang="en-US"/>
          </a:p>
        </p:txBody>
      </p:sp>
    </p:spTree>
    <p:extLst>
      <p:ext uri="{BB962C8B-B14F-4D97-AF65-F5344CB8AC3E}">
        <p14:creationId xmlns:p14="http://schemas.microsoft.com/office/powerpoint/2010/main" val="8066672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a:bodyPr>
          <a:lstStyle/>
          <a:p>
            <a:pPr marL="400050"/>
            <a:r>
              <a:rPr lang="en-US" sz="2400" smtClean="0"/>
              <a:t>Possible RDA authorized access points:</a:t>
            </a:r>
          </a:p>
          <a:p>
            <a:pPr marL="514350" lvl="1" indent="0">
              <a:buNone/>
            </a:pPr>
            <a:endParaRPr lang="en-US" sz="2000" smtClean="0"/>
          </a:p>
          <a:p>
            <a:pPr marL="514350" lvl="1" indent="0">
              <a:buNone/>
            </a:pPr>
            <a:r>
              <a:rPr lang="en-US" sz="2000" smtClean="0">
                <a:solidFill>
                  <a:srgbClr val="0070C0"/>
                </a:solidFill>
              </a:rPr>
              <a:t>Shakespeare</a:t>
            </a:r>
            <a:r>
              <a:rPr lang="en-US" sz="2000">
                <a:solidFill>
                  <a:srgbClr val="0070C0"/>
                </a:solidFill>
              </a:rPr>
              <a:t>, William, 1564-1616. Works. </a:t>
            </a:r>
            <a:r>
              <a:rPr lang="en-US" sz="2000" smtClean="0">
                <a:solidFill>
                  <a:srgbClr val="0070C0"/>
                </a:solidFill>
              </a:rPr>
              <a:t>1974</a:t>
            </a:r>
          </a:p>
          <a:p>
            <a:pPr marL="914400" lvl="2" indent="0">
              <a:buNone/>
            </a:pPr>
            <a:r>
              <a:rPr lang="en-US" sz="1600" smtClean="0"/>
              <a:t>[differentiate by date the aggregate work was first published]</a:t>
            </a:r>
            <a:endParaRPr lang="en-US" sz="1600"/>
          </a:p>
          <a:p>
            <a:pPr marL="514350" lvl="1" indent="0">
              <a:buNone/>
            </a:pPr>
            <a:r>
              <a:rPr lang="en-US" sz="2000">
                <a:solidFill>
                  <a:srgbClr val="0070C0"/>
                </a:solidFill>
              </a:rPr>
              <a:t>Shakespeare, William, 1564-1616. </a:t>
            </a:r>
            <a:r>
              <a:rPr lang="en-US" sz="2000" smtClean="0">
                <a:solidFill>
                  <a:srgbClr val="0070C0"/>
                </a:solidFill>
              </a:rPr>
              <a:t>Works (The Riverside Shakespeare)</a:t>
            </a:r>
            <a:endParaRPr lang="en-US" sz="2000">
              <a:solidFill>
                <a:srgbClr val="0070C0"/>
              </a:solidFill>
            </a:endParaRPr>
          </a:p>
          <a:p>
            <a:pPr marL="914400" lvl="2" indent="0">
              <a:buNone/>
            </a:pPr>
            <a:r>
              <a:rPr lang="en-US" sz="1600"/>
              <a:t>[differentiate by </a:t>
            </a:r>
            <a:r>
              <a:rPr lang="en-US" sz="1600" smtClean="0"/>
              <a:t>title by which the </a:t>
            </a:r>
            <a:r>
              <a:rPr lang="en-US" sz="1600"/>
              <a:t>aggregate work </a:t>
            </a:r>
            <a:r>
              <a:rPr lang="en-US" sz="1600" smtClean="0"/>
              <a:t>is known]</a:t>
            </a:r>
            <a:endParaRPr lang="en-US" sz="1600"/>
          </a:p>
          <a:p>
            <a:pPr marL="514350" lvl="1" indent="0">
              <a:buNone/>
            </a:pPr>
            <a:r>
              <a:rPr lang="en-US" sz="2000">
                <a:solidFill>
                  <a:srgbClr val="0070C0"/>
                </a:solidFill>
              </a:rPr>
              <a:t>Shakespeare, William, 1564-1616. </a:t>
            </a:r>
            <a:r>
              <a:rPr lang="en-US" sz="2000" smtClean="0">
                <a:solidFill>
                  <a:srgbClr val="0070C0"/>
                </a:solidFill>
              </a:rPr>
              <a:t>Works (Evans)</a:t>
            </a:r>
          </a:p>
          <a:p>
            <a:pPr marL="914400" lvl="2" indent="0">
              <a:buNone/>
            </a:pPr>
            <a:r>
              <a:rPr lang="en-US" sz="1600"/>
              <a:t>[differentiate by the chief editor/compiler, G. Blakemore Evans]</a:t>
            </a:r>
          </a:p>
          <a:p>
            <a:pPr marL="457200" lvl="1" indent="0">
              <a:buNone/>
            </a:pPr>
            <a:endParaRPr lang="en-US" sz="2000"/>
          </a:p>
          <a:p>
            <a:pPr marL="457200" lvl="1" indent="0">
              <a:buNone/>
            </a:pPr>
            <a:endParaRPr lang="en-US" sz="2000"/>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6. Works and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99</a:t>
            </a:fld>
            <a:endParaRPr lang="en-US"/>
          </a:p>
        </p:txBody>
      </p:sp>
    </p:spTree>
    <p:extLst>
      <p:ext uri="{BB962C8B-B14F-4D97-AF65-F5344CB8AC3E}">
        <p14:creationId xmlns:p14="http://schemas.microsoft.com/office/powerpoint/2010/main" val="1536698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5474</TotalTime>
  <Words>10529</Words>
  <Application>Microsoft Office PowerPoint</Application>
  <PresentationFormat>On-screen Show (4:3)</PresentationFormat>
  <Paragraphs>1193</Paragraphs>
  <Slides>113</Slides>
  <Notes>85</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Module 8 Describing Works </vt:lpstr>
      <vt:lpstr>FRBR Primary Entities</vt:lpstr>
      <vt:lpstr>RDA vs. AACR2</vt:lpstr>
      <vt:lpstr>RDA vs. AACR2</vt:lpstr>
      <vt:lpstr>RDA vs. AACR2</vt:lpstr>
      <vt:lpstr>RDA vs. AACR2</vt:lpstr>
      <vt:lpstr>RDA vs. AACR2</vt:lpstr>
      <vt:lpstr>RDA vs. AACR2</vt:lpstr>
      <vt:lpstr>PowerPoint Presentation</vt:lpstr>
      <vt:lpstr>Please log in to RDA</vt:lpstr>
      <vt:lpstr>Identifying Works: MARC Coding</vt:lpstr>
      <vt:lpstr>Identifying Works: Definition</vt:lpstr>
      <vt:lpstr>Identifying Works: Core Elements</vt:lpstr>
      <vt:lpstr>Identifying Works:  Core if needed to distinguish</vt:lpstr>
      <vt:lpstr>Identifying Works: Core Elements</vt:lpstr>
      <vt:lpstr>Identifying Works  Transcription and Capitalization</vt:lpstr>
      <vt:lpstr>Transcription example</vt:lpstr>
      <vt:lpstr>RDA 5.8. Source Consulted</vt:lpstr>
      <vt:lpstr>670 field examples</vt:lpstr>
      <vt:lpstr>Identifying Works Sources of Information</vt:lpstr>
      <vt:lpstr>Identifying Works: Sources</vt:lpstr>
      <vt:lpstr>Attributes of Works: Title</vt:lpstr>
      <vt:lpstr>Attributes of Works: Title</vt:lpstr>
      <vt:lpstr>Attributes of Works: Title</vt:lpstr>
      <vt:lpstr>Preferred title?</vt:lpstr>
      <vt:lpstr>Preferred title?</vt:lpstr>
      <vt:lpstr>Preferred title?</vt:lpstr>
      <vt:lpstr>Attributes of Works: Preferred Title</vt:lpstr>
      <vt:lpstr>Attributes of Works: Preferred Title</vt:lpstr>
      <vt:lpstr>Attributes of Works: Preferred Title</vt:lpstr>
      <vt:lpstr>Attributes of Works: Preferred Title</vt:lpstr>
      <vt:lpstr>Attributes of Works: Preferred Title</vt:lpstr>
      <vt:lpstr>Attributes of Works: Preferred Title (MARC)</vt:lpstr>
      <vt:lpstr>Attributes of Works: Preferred Title (MARC examples)</vt:lpstr>
      <vt:lpstr>Attributes of Works: Variant Title</vt:lpstr>
      <vt:lpstr>Attributes of Works:  Variant Title (MARC)</vt:lpstr>
      <vt:lpstr>Attributes of Works:  Variant Title (MARC examples)</vt:lpstr>
      <vt:lpstr>Attributes of Works: Form</vt:lpstr>
      <vt:lpstr>Work Authority Record Piedra de sol, Iliad</vt:lpstr>
      <vt:lpstr>Attributes of Works: Date</vt:lpstr>
      <vt:lpstr>Work Authority Record Piedra de sol</vt:lpstr>
      <vt:lpstr>Work Authority Record Iliad</vt:lpstr>
      <vt:lpstr>Attributes of Works: Place of Origin</vt:lpstr>
      <vt:lpstr>Recording the Place Attribute</vt:lpstr>
      <vt:lpstr>Recording the Place Attribute</vt:lpstr>
      <vt:lpstr>Work Authority Record Piedra de sol</vt:lpstr>
      <vt:lpstr>Work Authority Record Iliad</vt:lpstr>
      <vt:lpstr>Attributes of Works: Place of Origin</vt:lpstr>
      <vt:lpstr>Attributes of Works: Other Distinguishing Characteristics</vt:lpstr>
      <vt:lpstr>Attributes of Works: Other Distinguishing Characteristics</vt:lpstr>
      <vt:lpstr>Attributes of Works: Other RDA Elements</vt:lpstr>
      <vt:lpstr>A Brief Whirl Through Musical Works</vt:lpstr>
      <vt:lpstr>Attributes of Musical Works: Preferred Title</vt:lpstr>
      <vt:lpstr>Attributes of Musical Works: Preferred Title manipulation</vt:lpstr>
      <vt:lpstr>Attributes of Musical Works: Preferred Title manipulation</vt:lpstr>
      <vt:lpstr>Attributes of Musical Works: Preferred Title manipulation</vt:lpstr>
      <vt:lpstr>Attributes of Musical Works: Preferred Title manipulation</vt:lpstr>
      <vt:lpstr>Attributes of Musical Works: Medium of Performance</vt:lpstr>
      <vt:lpstr>Attributes of Musical Works: Medium of Performance</vt:lpstr>
      <vt:lpstr>Attributes of Musical Works: Numeric Designation</vt:lpstr>
      <vt:lpstr>Attributes of Musical Works: Numeric Designation</vt:lpstr>
      <vt:lpstr>Attributes of Musical Works: Key (6.17)</vt:lpstr>
      <vt:lpstr>Attributes of Musical Works: Key (6.17)</vt:lpstr>
      <vt:lpstr>Preferred Title of a Religious Work Sacred Scripture (Parts of the Bible)</vt:lpstr>
      <vt:lpstr>Bible Preferred Titles</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Additions to Authorized Access Points for Works</vt:lpstr>
      <vt:lpstr>Access point same or similar to access point for a different work</vt:lpstr>
      <vt:lpstr>Access point same or similar to access point for a different work</vt:lpstr>
      <vt:lpstr>Access point same or similar to access point for a different work</vt:lpstr>
      <vt:lpstr>Needed to distinguish access point from one that represents a person, family, corporate body, or place</vt:lpstr>
      <vt:lpstr>Needed to distinguish access point from one that represents a person, family, corporate body, or place</vt:lpstr>
      <vt:lpstr>Additions to Authorized Access Points for Works</vt:lpstr>
      <vt:lpstr>Additions to Authorized Access Points for Works: What to Add</vt:lpstr>
      <vt:lpstr>Additions to Authorized Access Points for Works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Constructing the Authorized Access Point for a Work (MARC)</vt:lpstr>
      <vt:lpstr>Constructing the Authorized Access Point for a Musical Work</vt:lpstr>
      <vt:lpstr>Constructing the Authorized Access Point for a Musical Work</vt:lpstr>
      <vt:lpstr>Constructing the Authorized Access Point for a Musical Work (MARC)</vt:lpstr>
      <vt:lpstr>Constructing Variant Access Points for a Work (RDA 6.27.4)</vt:lpstr>
      <vt:lpstr>Related Works (RDA 25)</vt:lpstr>
      <vt:lpstr>Exercises</vt:lpstr>
      <vt:lpstr>RDA authority record core and non-core: work record</vt:lpstr>
      <vt:lpstr>RDA authority record core and non-core: work record</vt:lpstr>
      <vt:lpstr>Module 8 Describing Works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437</cp:revision>
  <dcterms:created xsi:type="dcterms:W3CDTF">2009-02-12T16:45:06Z</dcterms:created>
  <dcterms:modified xsi:type="dcterms:W3CDTF">2013-05-14T20:56:34Z</dcterms:modified>
</cp:coreProperties>
</file>